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0" r:id="rId3"/>
    <p:sldId id="265" r:id="rId4"/>
    <p:sldId id="266" r:id="rId5"/>
    <p:sldId id="261" r:id="rId6"/>
    <p:sldId id="299" r:id="rId7"/>
    <p:sldId id="263" r:id="rId8"/>
    <p:sldId id="264" r:id="rId9"/>
    <p:sldId id="262" r:id="rId10"/>
    <p:sldId id="257" r:id="rId11"/>
    <p:sldId id="290" r:id="rId12"/>
    <p:sldId id="291" r:id="rId13"/>
    <p:sldId id="258" r:id="rId14"/>
    <p:sldId id="259" r:id="rId15"/>
    <p:sldId id="260" r:id="rId16"/>
    <p:sldId id="267" r:id="rId17"/>
    <p:sldId id="273" r:id="rId18"/>
    <p:sldId id="268" r:id="rId19"/>
    <p:sldId id="270" r:id="rId20"/>
    <p:sldId id="271" r:id="rId21"/>
    <p:sldId id="272" r:id="rId22"/>
    <p:sldId id="275" r:id="rId23"/>
    <p:sldId id="287" r:id="rId24"/>
    <p:sldId id="276" r:id="rId25"/>
    <p:sldId id="278" r:id="rId26"/>
    <p:sldId id="280" r:id="rId27"/>
    <p:sldId id="279" r:id="rId28"/>
    <p:sldId id="281" r:id="rId29"/>
    <p:sldId id="282" r:id="rId30"/>
    <p:sldId id="283" r:id="rId31"/>
    <p:sldId id="284" r:id="rId32"/>
    <p:sldId id="285" r:id="rId33"/>
    <p:sldId id="286" r:id="rId34"/>
    <p:sldId id="289" r:id="rId35"/>
    <p:sldId id="293" r:id="rId36"/>
    <p:sldId id="292" r:id="rId37"/>
    <p:sldId id="304" r:id="rId38"/>
    <p:sldId id="295" r:id="rId39"/>
    <p:sldId id="296" r:id="rId40"/>
    <p:sldId id="303" r:id="rId41"/>
    <p:sldId id="298" r:id="rId42"/>
    <p:sldId id="301" r:id="rId43"/>
    <p:sldId id="297" r:id="rId44"/>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7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794786-B47B-41BD-BE6C-B0A135EE233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LID4096"/>
        </a:p>
      </dgm:t>
    </dgm:pt>
    <dgm:pt modelId="{9456DEE4-71AF-43C0-8673-A9B63A6202CD}">
      <dgm:prSet phldrT="[Text]"/>
      <dgm:spPr/>
      <dgm:t>
        <a:bodyPr/>
        <a:lstStyle/>
        <a:p>
          <a:r>
            <a:rPr lang="en-GB" b="1" dirty="0">
              <a:solidFill>
                <a:schemeClr val="tx1"/>
              </a:solidFill>
            </a:rPr>
            <a:t>Data Acquisition</a:t>
          </a:r>
          <a:endParaRPr lang="LID4096" b="1" dirty="0">
            <a:solidFill>
              <a:schemeClr val="tx1"/>
            </a:solidFill>
          </a:endParaRPr>
        </a:p>
      </dgm:t>
    </dgm:pt>
    <dgm:pt modelId="{74AA509F-F707-43F5-96DD-AFD69A230124}" type="parTrans" cxnId="{37FEC0D3-642A-43BB-B812-D0DDA22A3882}">
      <dgm:prSet/>
      <dgm:spPr/>
      <dgm:t>
        <a:bodyPr/>
        <a:lstStyle/>
        <a:p>
          <a:endParaRPr lang="LID4096"/>
        </a:p>
      </dgm:t>
    </dgm:pt>
    <dgm:pt modelId="{9AA775ED-25B2-464A-BD9A-43F25BC57C9B}" type="sibTrans" cxnId="{37FEC0D3-642A-43BB-B812-D0DDA22A3882}">
      <dgm:prSet/>
      <dgm:spPr/>
      <dgm:t>
        <a:bodyPr/>
        <a:lstStyle/>
        <a:p>
          <a:endParaRPr lang="LID4096"/>
        </a:p>
      </dgm:t>
    </dgm:pt>
    <dgm:pt modelId="{CDA31CC5-7707-4329-B194-36B1AB036BFE}">
      <dgm:prSet phldrT="[Text]"/>
      <dgm:spPr/>
      <dgm:t>
        <a:bodyPr/>
        <a:lstStyle/>
        <a:p>
          <a:r>
            <a:rPr lang="en-GB" b="1" dirty="0">
              <a:solidFill>
                <a:srgbClr val="FF0000"/>
              </a:solidFill>
            </a:rPr>
            <a:t>Day 1: </a:t>
          </a:r>
          <a:r>
            <a:rPr lang="en-GB" dirty="0" err="1"/>
            <a:t>webscrapping</a:t>
          </a:r>
          <a:endParaRPr lang="LID4096" dirty="0"/>
        </a:p>
      </dgm:t>
    </dgm:pt>
    <dgm:pt modelId="{58E056C3-020A-4C14-82D9-7EBD187A1640}" type="parTrans" cxnId="{99881253-DFEB-4F25-AFC3-93B93B9A3127}">
      <dgm:prSet/>
      <dgm:spPr/>
      <dgm:t>
        <a:bodyPr/>
        <a:lstStyle/>
        <a:p>
          <a:endParaRPr lang="LID4096"/>
        </a:p>
      </dgm:t>
    </dgm:pt>
    <dgm:pt modelId="{FAF554E0-B6C6-4C37-8E9E-EC072A3C5F4F}" type="sibTrans" cxnId="{99881253-DFEB-4F25-AFC3-93B93B9A3127}">
      <dgm:prSet/>
      <dgm:spPr/>
      <dgm:t>
        <a:bodyPr/>
        <a:lstStyle/>
        <a:p>
          <a:endParaRPr lang="LID4096"/>
        </a:p>
      </dgm:t>
    </dgm:pt>
    <dgm:pt modelId="{8C809A49-5B2A-42D1-9938-D3B232F1134B}">
      <dgm:prSet phldrT="[Text]"/>
      <dgm:spPr/>
      <dgm:t>
        <a:bodyPr/>
        <a:lstStyle/>
        <a:p>
          <a:r>
            <a:rPr lang="en-GB" b="1" dirty="0">
              <a:solidFill>
                <a:schemeClr val="tx1"/>
              </a:solidFill>
            </a:rPr>
            <a:t>Cleaning and Pre-processing</a:t>
          </a:r>
          <a:endParaRPr lang="LID4096" b="1" dirty="0">
            <a:solidFill>
              <a:schemeClr val="tx1"/>
            </a:solidFill>
          </a:endParaRPr>
        </a:p>
      </dgm:t>
    </dgm:pt>
    <dgm:pt modelId="{6DBDAFEC-7C89-4CE9-BDAD-5078B9EC3243}" type="parTrans" cxnId="{24ED9C17-D55B-4D6F-94B2-EF05D00CCE6F}">
      <dgm:prSet/>
      <dgm:spPr/>
      <dgm:t>
        <a:bodyPr/>
        <a:lstStyle/>
        <a:p>
          <a:endParaRPr lang="LID4096"/>
        </a:p>
      </dgm:t>
    </dgm:pt>
    <dgm:pt modelId="{60A3FBBC-A2D5-4F92-B474-D49175B81CB9}" type="sibTrans" cxnId="{24ED9C17-D55B-4D6F-94B2-EF05D00CCE6F}">
      <dgm:prSet/>
      <dgm:spPr/>
      <dgm:t>
        <a:bodyPr/>
        <a:lstStyle/>
        <a:p>
          <a:endParaRPr lang="LID4096"/>
        </a:p>
      </dgm:t>
    </dgm:pt>
    <dgm:pt modelId="{1F599EC5-B782-4D14-89C3-0459CBD30C2C}">
      <dgm:prSet phldrT="[Text]"/>
      <dgm:spPr/>
      <dgm:t>
        <a:bodyPr/>
        <a:lstStyle/>
        <a:p>
          <a:r>
            <a:rPr lang="en-GB" b="1" dirty="0">
              <a:solidFill>
                <a:srgbClr val="FF0000"/>
              </a:solidFill>
            </a:rPr>
            <a:t>Day 2:</a:t>
          </a:r>
          <a:r>
            <a:rPr lang="en-GB" dirty="0"/>
            <a:t> cleaning and pre-processing</a:t>
          </a:r>
          <a:endParaRPr lang="LID4096" dirty="0"/>
        </a:p>
      </dgm:t>
    </dgm:pt>
    <dgm:pt modelId="{20FF0B51-B6E9-43EE-A8E0-73B1561823ED}" type="parTrans" cxnId="{E27396FC-EE90-445A-9A46-D764FA654004}">
      <dgm:prSet/>
      <dgm:spPr/>
      <dgm:t>
        <a:bodyPr/>
        <a:lstStyle/>
        <a:p>
          <a:endParaRPr lang="LID4096"/>
        </a:p>
      </dgm:t>
    </dgm:pt>
    <dgm:pt modelId="{BA1AC20F-73DB-45BC-805A-77D656045EFC}" type="sibTrans" cxnId="{E27396FC-EE90-445A-9A46-D764FA654004}">
      <dgm:prSet/>
      <dgm:spPr/>
      <dgm:t>
        <a:bodyPr/>
        <a:lstStyle/>
        <a:p>
          <a:endParaRPr lang="LID4096"/>
        </a:p>
      </dgm:t>
    </dgm:pt>
    <dgm:pt modelId="{E22DC281-66A9-49FC-ACB1-896B30327A15}">
      <dgm:prSet phldrT="[Text]"/>
      <dgm:spPr/>
      <dgm:t>
        <a:bodyPr/>
        <a:lstStyle/>
        <a:p>
          <a:r>
            <a:rPr lang="en-GB" b="1" dirty="0">
              <a:solidFill>
                <a:schemeClr val="tx1"/>
              </a:solidFill>
            </a:rPr>
            <a:t>Data Analysis</a:t>
          </a:r>
          <a:endParaRPr lang="LID4096" b="1" dirty="0">
            <a:solidFill>
              <a:schemeClr val="tx1"/>
            </a:solidFill>
          </a:endParaRPr>
        </a:p>
      </dgm:t>
    </dgm:pt>
    <dgm:pt modelId="{BD3AFC35-7B6E-4980-B595-D15AD829E508}" type="parTrans" cxnId="{8A5B3070-B50A-421F-820E-C39557DA3126}">
      <dgm:prSet/>
      <dgm:spPr/>
      <dgm:t>
        <a:bodyPr/>
        <a:lstStyle/>
        <a:p>
          <a:endParaRPr lang="LID4096"/>
        </a:p>
      </dgm:t>
    </dgm:pt>
    <dgm:pt modelId="{505EADAE-9137-4E98-8F14-9F2353DC65CB}" type="sibTrans" cxnId="{8A5B3070-B50A-421F-820E-C39557DA3126}">
      <dgm:prSet/>
      <dgm:spPr/>
      <dgm:t>
        <a:bodyPr/>
        <a:lstStyle/>
        <a:p>
          <a:endParaRPr lang="LID4096"/>
        </a:p>
      </dgm:t>
    </dgm:pt>
    <dgm:pt modelId="{85767C63-379E-4EA9-81BD-F74BF12E6868}">
      <dgm:prSet phldrT="[Text]"/>
      <dgm:spPr/>
      <dgm:t>
        <a:bodyPr/>
        <a:lstStyle/>
        <a:p>
          <a:r>
            <a:rPr lang="en-GB" b="1" dirty="0">
              <a:solidFill>
                <a:schemeClr val="tx1"/>
              </a:solidFill>
            </a:rPr>
            <a:t>Data Visualization</a:t>
          </a:r>
          <a:endParaRPr lang="LID4096" b="1" dirty="0">
            <a:solidFill>
              <a:schemeClr val="tx1"/>
            </a:solidFill>
          </a:endParaRPr>
        </a:p>
      </dgm:t>
    </dgm:pt>
    <dgm:pt modelId="{683645AE-5C6F-4FF7-93BA-8DE8B2967CB8}" type="parTrans" cxnId="{85FBA03A-0605-4B7B-B6E3-09A6C6D823F5}">
      <dgm:prSet/>
      <dgm:spPr/>
      <dgm:t>
        <a:bodyPr/>
        <a:lstStyle/>
        <a:p>
          <a:endParaRPr lang="LID4096"/>
        </a:p>
      </dgm:t>
    </dgm:pt>
    <dgm:pt modelId="{FA7084F4-90EF-4601-A7D7-079CDBC12E22}" type="sibTrans" cxnId="{85FBA03A-0605-4B7B-B6E3-09A6C6D823F5}">
      <dgm:prSet/>
      <dgm:spPr/>
      <dgm:t>
        <a:bodyPr/>
        <a:lstStyle/>
        <a:p>
          <a:endParaRPr lang="LID4096"/>
        </a:p>
      </dgm:t>
    </dgm:pt>
    <dgm:pt modelId="{D3D883DF-1384-475E-9A83-B77F5F2353D3}">
      <dgm:prSet phldrT="[Text]"/>
      <dgm:spPr/>
      <dgm:t>
        <a:bodyPr/>
        <a:lstStyle/>
        <a:p>
          <a:r>
            <a:rPr lang="en-GB" b="1" dirty="0">
              <a:solidFill>
                <a:srgbClr val="FF0000"/>
              </a:solidFill>
            </a:rPr>
            <a:t>Day 4 :</a:t>
          </a:r>
          <a:r>
            <a:rPr lang="en-GB" dirty="0"/>
            <a:t> Geospatial Analysis, *Network Analysis.</a:t>
          </a:r>
          <a:endParaRPr lang="LID4096" dirty="0"/>
        </a:p>
      </dgm:t>
    </dgm:pt>
    <dgm:pt modelId="{D7A13BCB-F562-4EB6-A2DE-212B42D75901}" type="parTrans" cxnId="{FAEEB578-B5F0-4A85-B002-BE27890E1118}">
      <dgm:prSet/>
      <dgm:spPr/>
      <dgm:t>
        <a:bodyPr/>
        <a:lstStyle/>
        <a:p>
          <a:endParaRPr lang="LID4096"/>
        </a:p>
      </dgm:t>
    </dgm:pt>
    <dgm:pt modelId="{287E6078-F1B8-41B7-93B7-195BD526D537}" type="sibTrans" cxnId="{FAEEB578-B5F0-4A85-B002-BE27890E1118}">
      <dgm:prSet/>
      <dgm:spPr/>
      <dgm:t>
        <a:bodyPr/>
        <a:lstStyle/>
        <a:p>
          <a:endParaRPr lang="LID4096"/>
        </a:p>
      </dgm:t>
    </dgm:pt>
    <dgm:pt modelId="{976F07B6-4C97-4536-8AF6-7541450F04F9}">
      <dgm:prSet phldrT="[Text]"/>
      <dgm:spPr/>
      <dgm:t>
        <a:bodyPr/>
        <a:lstStyle/>
        <a:p>
          <a:r>
            <a:rPr lang="en-GB" b="1" dirty="0">
              <a:solidFill>
                <a:srgbClr val="FF0000"/>
              </a:solidFill>
            </a:rPr>
            <a:t>Day 3</a:t>
          </a:r>
          <a:r>
            <a:rPr lang="en-GB" dirty="0">
              <a:solidFill>
                <a:srgbClr val="FF0000"/>
              </a:solidFill>
            </a:rPr>
            <a:t>: </a:t>
          </a:r>
          <a:r>
            <a:rPr lang="en-GB" dirty="0"/>
            <a:t>Information Extraction.</a:t>
          </a:r>
          <a:endParaRPr lang="LID4096" dirty="0"/>
        </a:p>
      </dgm:t>
    </dgm:pt>
    <dgm:pt modelId="{A811DF75-E908-495A-BE72-50CD8CAA337C}" type="sibTrans" cxnId="{A49E3A91-F9E1-4EDA-B969-C334E00690BE}">
      <dgm:prSet/>
      <dgm:spPr/>
      <dgm:t>
        <a:bodyPr/>
        <a:lstStyle/>
        <a:p>
          <a:endParaRPr lang="LID4096"/>
        </a:p>
      </dgm:t>
    </dgm:pt>
    <dgm:pt modelId="{26C14F0F-359F-4BC4-AE92-FAB13A3EDE50}" type="parTrans" cxnId="{A49E3A91-F9E1-4EDA-B969-C334E00690BE}">
      <dgm:prSet/>
      <dgm:spPr/>
      <dgm:t>
        <a:bodyPr/>
        <a:lstStyle/>
        <a:p>
          <a:endParaRPr lang="LID4096"/>
        </a:p>
      </dgm:t>
    </dgm:pt>
    <dgm:pt modelId="{87FDEEC9-84E7-4B7D-9332-C2629428EC2F}" type="pres">
      <dgm:prSet presAssocID="{D2794786-B47B-41BD-BE6C-B0A135EE2335}" presName="cycleMatrixDiagram" presStyleCnt="0">
        <dgm:presLayoutVars>
          <dgm:chMax val="1"/>
          <dgm:dir/>
          <dgm:animLvl val="lvl"/>
          <dgm:resizeHandles val="exact"/>
        </dgm:presLayoutVars>
      </dgm:prSet>
      <dgm:spPr/>
    </dgm:pt>
    <dgm:pt modelId="{4ACC4E65-7440-4B71-8E83-AB1813569FCC}" type="pres">
      <dgm:prSet presAssocID="{D2794786-B47B-41BD-BE6C-B0A135EE2335}" presName="children" presStyleCnt="0"/>
      <dgm:spPr/>
    </dgm:pt>
    <dgm:pt modelId="{DA58DEC3-A449-4D0D-BFFA-7B05C313EC3F}" type="pres">
      <dgm:prSet presAssocID="{D2794786-B47B-41BD-BE6C-B0A135EE2335}" presName="child1group" presStyleCnt="0"/>
      <dgm:spPr/>
    </dgm:pt>
    <dgm:pt modelId="{2374A81C-96CF-4970-9735-097E36C61C32}" type="pres">
      <dgm:prSet presAssocID="{D2794786-B47B-41BD-BE6C-B0A135EE2335}" presName="child1" presStyleLbl="bgAcc1" presStyleIdx="0" presStyleCnt="4"/>
      <dgm:spPr/>
    </dgm:pt>
    <dgm:pt modelId="{2CC1E092-BB02-4CC2-B92F-5523CB37299E}" type="pres">
      <dgm:prSet presAssocID="{D2794786-B47B-41BD-BE6C-B0A135EE2335}" presName="child1Text" presStyleLbl="bgAcc1" presStyleIdx="0" presStyleCnt="4">
        <dgm:presLayoutVars>
          <dgm:bulletEnabled val="1"/>
        </dgm:presLayoutVars>
      </dgm:prSet>
      <dgm:spPr/>
    </dgm:pt>
    <dgm:pt modelId="{8B74AD3B-BBC0-4104-9680-FD5818F8ECA3}" type="pres">
      <dgm:prSet presAssocID="{D2794786-B47B-41BD-BE6C-B0A135EE2335}" presName="child2group" presStyleCnt="0"/>
      <dgm:spPr/>
    </dgm:pt>
    <dgm:pt modelId="{CA74943C-176B-4522-9F70-FEC1E734AC4A}" type="pres">
      <dgm:prSet presAssocID="{D2794786-B47B-41BD-BE6C-B0A135EE2335}" presName="child2" presStyleLbl="bgAcc1" presStyleIdx="1" presStyleCnt="4"/>
      <dgm:spPr/>
    </dgm:pt>
    <dgm:pt modelId="{EF91DBEE-BF6E-47E5-B58B-F07596CDAF6B}" type="pres">
      <dgm:prSet presAssocID="{D2794786-B47B-41BD-BE6C-B0A135EE2335}" presName="child2Text" presStyleLbl="bgAcc1" presStyleIdx="1" presStyleCnt="4">
        <dgm:presLayoutVars>
          <dgm:bulletEnabled val="1"/>
        </dgm:presLayoutVars>
      </dgm:prSet>
      <dgm:spPr/>
    </dgm:pt>
    <dgm:pt modelId="{93371D97-DAC1-4520-9594-CAF9497BB8E0}" type="pres">
      <dgm:prSet presAssocID="{D2794786-B47B-41BD-BE6C-B0A135EE2335}" presName="child3group" presStyleCnt="0"/>
      <dgm:spPr/>
    </dgm:pt>
    <dgm:pt modelId="{0C68F4EF-76BD-476A-A201-92CCF503B176}" type="pres">
      <dgm:prSet presAssocID="{D2794786-B47B-41BD-BE6C-B0A135EE2335}" presName="child3" presStyleLbl="bgAcc1" presStyleIdx="2" presStyleCnt="4" custLinFactNeighborX="1730" custLinFactNeighborY="98"/>
      <dgm:spPr/>
    </dgm:pt>
    <dgm:pt modelId="{463AB4DE-ACC7-4021-B865-76481A01576B}" type="pres">
      <dgm:prSet presAssocID="{D2794786-B47B-41BD-BE6C-B0A135EE2335}" presName="child3Text" presStyleLbl="bgAcc1" presStyleIdx="2" presStyleCnt="4">
        <dgm:presLayoutVars>
          <dgm:bulletEnabled val="1"/>
        </dgm:presLayoutVars>
      </dgm:prSet>
      <dgm:spPr/>
    </dgm:pt>
    <dgm:pt modelId="{A47B06EC-E606-4BDE-AFCB-950764C99390}" type="pres">
      <dgm:prSet presAssocID="{D2794786-B47B-41BD-BE6C-B0A135EE2335}" presName="child4group" presStyleCnt="0"/>
      <dgm:spPr/>
    </dgm:pt>
    <dgm:pt modelId="{CA5EB9D1-D71D-4FB6-B149-9074B1849548}" type="pres">
      <dgm:prSet presAssocID="{D2794786-B47B-41BD-BE6C-B0A135EE2335}" presName="child4" presStyleLbl="bgAcc1" presStyleIdx="3" presStyleCnt="4"/>
      <dgm:spPr/>
    </dgm:pt>
    <dgm:pt modelId="{FDAFC9DF-2098-4C72-AEB9-5223A4A73267}" type="pres">
      <dgm:prSet presAssocID="{D2794786-B47B-41BD-BE6C-B0A135EE2335}" presName="child4Text" presStyleLbl="bgAcc1" presStyleIdx="3" presStyleCnt="4">
        <dgm:presLayoutVars>
          <dgm:bulletEnabled val="1"/>
        </dgm:presLayoutVars>
      </dgm:prSet>
      <dgm:spPr/>
    </dgm:pt>
    <dgm:pt modelId="{51DD406B-567D-44F5-86D1-C5E3A534C867}" type="pres">
      <dgm:prSet presAssocID="{D2794786-B47B-41BD-BE6C-B0A135EE2335}" presName="childPlaceholder" presStyleCnt="0"/>
      <dgm:spPr/>
    </dgm:pt>
    <dgm:pt modelId="{E81A6512-C356-4145-B1A6-A5A9C746AD1D}" type="pres">
      <dgm:prSet presAssocID="{D2794786-B47B-41BD-BE6C-B0A135EE2335}" presName="circle" presStyleCnt="0"/>
      <dgm:spPr/>
    </dgm:pt>
    <dgm:pt modelId="{56161D9C-4923-4253-910E-45BB2D839052}" type="pres">
      <dgm:prSet presAssocID="{D2794786-B47B-41BD-BE6C-B0A135EE2335}" presName="quadrant1" presStyleLbl="node1" presStyleIdx="0" presStyleCnt="4" custLinFactNeighborX="-157" custLinFactNeighborY="2310">
        <dgm:presLayoutVars>
          <dgm:chMax val="1"/>
          <dgm:bulletEnabled val="1"/>
        </dgm:presLayoutVars>
      </dgm:prSet>
      <dgm:spPr/>
    </dgm:pt>
    <dgm:pt modelId="{46C96C9C-80A8-45D0-A2EB-7EF91E71F371}" type="pres">
      <dgm:prSet presAssocID="{D2794786-B47B-41BD-BE6C-B0A135EE2335}" presName="quadrant2" presStyleLbl="node1" presStyleIdx="1" presStyleCnt="4" custLinFactNeighborX="247" custLinFactNeighborY="2310">
        <dgm:presLayoutVars>
          <dgm:chMax val="1"/>
          <dgm:bulletEnabled val="1"/>
        </dgm:presLayoutVars>
      </dgm:prSet>
      <dgm:spPr/>
    </dgm:pt>
    <dgm:pt modelId="{0B6833A3-C0A7-4C61-BC52-300F6AE9D6B3}" type="pres">
      <dgm:prSet presAssocID="{D2794786-B47B-41BD-BE6C-B0A135EE2335}" presName="quadrant3" presStyleLbl="node1" presStyleIdx="2" presStyleCnt="4">
        <dgm:presLayoutVars>
          <dgm:chMax val="1"/>
          <dgm:bulletEnabled val="1"/>
        </dgm:presLayoutVars>
      </dgm:prSet>
      <dgm:spPr/>
    </dgm:pt>
    <dgm:pt modelId="{5C007A6B-663E-4A35-AA9A-50C97E2025B6}" type="pres">
      <dgm:prSet presAssocID="{D2794786-B47B-41BD-BE6C-B0A135EE2335}" presName="quadrant4" presStyleLbl="node1" presStyleIdx="3" presStyleCnt="4">
        <dgm:presLayoutVars>
          <dgm:chMax val="1"/>
          <dgm:bulletEnabled val="1"/>
        </dgm:presLayoutVars>
      </dgm:prSet>
      <dgm:spPr/>
    </dgm:pt>
    <dgm:pt modelId="{0A1B5DC0-DEFF-4C7F-9E5F-33F4658E3200}" type="pres">
      <dgm:prSet presAssocID="{D2794786-B47B-41BD-BE6C-B0A135EE2335}" presName="quadrantPlaceholder" presStyleCnt="0"/>
      <dgm:spPr/>
    </dgm:pt>
    <dgm:pt modelId="{2D6D2C4E-4E71-42E5-983A-AC520666A960}" type="pres">
      <dgm:prSet presAssocID="{D2794786-B47B-41BD-BE6C-B0A135EE2335}" presName="center1" presStyleLbl="fgShp" presStyleIdx="0" presStyleCnt="2"/>
      <dgm:spPr/>
    </dgm:pt>
    <dgm:pt modelId="{879A28AF-95E8-4CD9-897D-B0B2AE0F53A2}" type="pres">
      <dgm:prSet presAssocID="{D2794786-B47B-41BD-BE6C-B0A135EE2335}" presName="center2" presStyleLbl="fgShp" presStyleIdx="1" presStyleCnt="2"/>
      <dgm:spPr/>
    </dgm:pt>
  </dgm:ptLst>
  <dgm:cxnLst>
    <dgm:cxn modelId="{5F90A300-F565-49EF-B30C-247F8CED624F}" type="presOf" srcId="{D2794786-B47B-41BD-BE6C-B0A135EE2335}" destId="{87FDEEC9-84E7-4B7D-9332-C2629428EC2F}" srcOrd="0" destOrd="0" presId="urn:microsoft.com/office/officeart/2005/8/layout/cycle4"/>
    <dgm:cxn modelId="{FAD09816-4ACB-4FAA-BA78-593781BFD07E}" type="presOf" srcId="{1F599EC5-B782-4D14-89C3-0459CBD30C2C}" destId="{CA74943C-176B-4522-9F70-FEC1E734AC4A}" srcOrd="0" destOrd="0" presId="urn:microsoft.com/office/officeart/2005/8/layout/cycle4"/>
    <dgm:cxn modelId="{24ED9C17-D55B-4D6F-94B2-EF05D00CCE6F}" srcId="{D2794786-B47B-41BD-BE6C-B0A135EE2335}" destId="{8C809A49-5B2A-42D1-9938-D3B232F1134B}" srcOrd="1" destOrd="0" parTransId="{6DBDAFEC-7C89-4CE9-BDAD-5078B9EC3243}" sibTransId="{60A3FBBC-A2D5-4F92-B474-D49175B81CB9}"/>
    <dgm:cxn modelId="{7037331C-623D-41DE-B244-F8A1461390FD}" type="presOf" srcId="{CDA31CC5-7707-4329-B194-36B1AB036BFE}" destId="{2CC1E092-BB02-4CC2-B92F-5523CB37299E}" srcOrd="1" destOrd="0" presId="urn:microsoft.com/office/officeart/2005/8/layout/cycle4"/>
    <dgm:cxn modelId="{36E59939-A577-46FF-9CD8-EB6112D9FACF}" type="presOf" srcId="{976F07B6-4C97-4536-8AF6-7541450F04F9}" destId="{463AB4DE-ACC7-4021-B865-76481A01576B}" srcOrd="1" destOrd="0" presId="urn:microsoft.com/office/officeart/2005/8/layout/cycle4"/>
    <dgm:cxn modelId="{85FBA03A-0605-4B7B-B6E3-09A6C6D823F5}" srcId="{D2794786-B47B-41BD-BE6C-B0A135EE2335}" destId="{85767C63-379E-4EA9-81BD-F74BF12E6868}" srcOrd="3" destOrd="0" parTransId="{683645AE-5C6F-4FF7-93BA-8DE8B2967CB8}" sibTransId="{FA7084F4-90EF-4601-A7D7-079CDBC12E22}"/>
    <dgm:cxn modelId="{8593175E-8DF0-49CE-A04A-0D2D3C39681E}" type="presOf" srcId="{85767C63-379E-4EA9-81BD-F74BF12E6868}" destId="{5C007A6B-663E-4A35-AA9A-50C97E2025B6}" srcOrd="0" destOrd="0" presId="urn:microsoft.com/office/officeart/2005/8/layout/cycle4"/>
    <dgm:cxn modelId="{B562924E-7334-4AED-BEA8-56DA2098BD2C}" type="presOf" srcId="{1F599EC5-B782-4D14-89C3-0459CBD30C2C}" destId="{EF91DBEE-BF6E-47E5-B58B-F07596CDAF6B}" srcOrd="1" destOrd="0" presId="urn:microsoft.com/office/officeart/2005/8/layout/cycle4"/>
    <dgm:cxn modelId="{8A5B3070-B50A-421F-820E-C39557DA3126}" srcId="{D2794786-B47B-41BD-BE6C-B0A135EE2335}" destId="{E22DC281-66A9-49FC-ACB1-896B30327A15}" srcOrd="2" destOrd="0" parTransId="{BD3AFC35-7B6E-4980-B595-D15AD829E508}" sibTransId="{505EADAE-9137-4E98-8F14-9F2353DC65CB}"/>
    <dgm:cxn modelId="{99881253-DFEB-4F25-AFC3-93B93B9A3127}" srcId="{9456DEE4-71AF-43C0-8673-A9B63A6202CD}" destId="{CDA31CC5-7707-4329-B194-36B1AB036BFE}" srcOrd="0" destOrd="0" parTransId="{58E056C3-020A-4C14-82D9-7EBD187A1640}" sibTransId="{FAF554E0-B6C6-4C37-8E9E-EC072A3C5F4F}"/>
    <dgm:cxn modelId="{382D3958-8F0E-4601-AF76-B2750786480B}" type="presOf" srcId="{976F07B6-4C97-4536-8AF6-7541450F04F9}" destId="{0C68F4EF-76BD-476A-A201-92CCF503B176}" srcOrd="0" destOrd="0" presId="urn:microsoft.com/office/officeart/2005/8/layout/cycle4"/>
    <dgm:cxn modelId="{FAEEB578-B5F0-4A85-B002-BE27890E1118}" srcId="{85767C63-379E-4EA9-81BD-F74BF12E6868}" destId="{D3D883DF-1384-475E-9A83-B77F5F2353D3}" srcOrd="0" destOrd="0" parTransId="{D7A13BCB-F562-4EB6-A2DE-212B42D75901}" sibTransId="{287E6078-F1B8-41B7-93B7-195BD526D537}"/>
    <dgm:cxn modelId="{AB276480-BACA-43B4-A198-69F5C6AC6048}" type="presOf" srcId="{D3D883DF-1384-475E-9A83-B77F5F2353D3}" destId="{FDAFC9DF-2098-4C72-AEB9-5223A4A73267}" srcOrd="1" destOrd="0" presId="urn:microsoft.com/office/officeart/2005/8/layout/cycle4"/>
    <dgm:cxn modelId="{A49E3A91-F9E1-4EDA-B969-C334E00690BE}" srcId="{E22DC281-66A9-49FC-ACB1-896B30327A15}" destId="{976F07B6-4C97-4536-8AF6-7541450F04F9}" srcOrd="0" destOrd="0" parTransId="{26C14F0F-359F-4BC4-AE92-FAB13A3EDE50}" sibTransId="{A811DF75-E908-495A-BE72-50CD8CAA337C}"/>
    <dgm:cxn modelId="{E3D94B96-E51C-4AF9-86B3-67F76EEAD911}" type="presOf" srcId="{D3D883DF-1384-475E-9A83-B77F5F2353D3}" destId="{CA5EB9D1-D71D-4FB6-B149-9074B1849548}" srcOrd="0" destOrd="0" presId="urn:microsoft.com/office/officeart/2005/8/layout/cycle4"/>
    <dgm:cxn modelId="{390DDD97-D1DE-43D3-92A9-33BEC1286D11}" type="presOf" srcId="{9456DEE4-71AF-43C0-8673-A9B63A6202CD}" destId="{56161D9C-4923-4253-910E-45BB2D839052}" srcOrd="0" destOrd="0" presId="urn:microsoft.com/office/officeart/2005/8/layout/cycle4"/>
    <dgm:cxn modelId="{BF4061A8-5E41-4933-B6E8-2A450F4C2BB8}" type="presOf" srcId="{CDA31CC5-7707-4329-B194-36B1AB036BFE}" destId="{2374A81C-96CF-4970-9735-097E36C61C32}" srcOrd="0" destOrd="0" presId="urn:microsoft.com/office/officeart/2005/8/layout/cycle4"/>
    <dgm:cxn modelId="{37FEC0D3-642A-43BB-B812-D0DDA22A3882}" srcId="{D2794786-B47B-41BD-BE6C-B0A135EE2335}" destId="{9456DEE4-71AF-43C0-8673-A9B63A6202CD}" srcOrd="0" destOrd="0" parTransId="{74AA509F-F707-43F5-96DD-AFD69A230124}" sibTransId="{9AA775ED-25B2-464A-BD9A-43F25BC57C9B}"/>
    <dgm:cxn modelId="{D0D12FE9-BCC3-4616-923A-E6FFE852ED7E}" type="presOf" srcId="{E22DC281-66A9-49FC-ACB1-896B30327A15}" destId="{0B6833A3-C0A7-4C61-BC52-300F6AE9D6B3}" srcOrd="0" destOrd="0" presId="urn:microsoft.com/office/officeart/2005/8/layout/cycle4"/>
    <dgm:cxn modelId="{70626DE9-2CFA-4CE9-8B38-ABF262275739}" type="presOf" srcId="{8C809A49-5B2A-42D1-9938-D3B232F1134B}" destId="{46C96C9C-80A8-45D0-A2EB-7EF91E71F371}" srcOrd="0" destOrd="0" presId="urn:microsoft.com/office/officeart/2005/8/layout/cycle4"/>
    <dgm:cxn modelId="{E27396FC-EE90-445A-9A46-D764FA654004}" srcId="{8C809A49-5B2A-42D1-9938-D3B232F1134B}" destId="{1F599EC5-B782-4D14-89C3-0459CBD30C2C}" srcOrd="0" destOrd="0" parTransId="{20FF0B51-B6E9-43EE-A8E0-73B1561823ED}" sibTransId="{BA1AC20F-73DB-45BC-805A-77D656045EFC}"/>
    <dgm:cxn modelId="{774A5EAE-B829-41C9-A29A-0EBF52FF28B4}" type="presParOf" srcId="{87FDEEC9-84E7-4B7D-9332-C2629428EC2F}" destId="{4ACC4E65-7440-4B71-8E83-AB1813569FCC}" srcOrd="0" destOrd="0" presId="urn:microsoft.com/office/officeart/2005/8/layout/cycle4"/>
    <dgm:cxn modelId="{450A92A6-9036-4685-9DC4-E8F5016F3437}" type="presParOf" srcId="{4ACC4E65-7440-4B71-8E83-AB1813569FCC}" destId="{DA58DEC3-A449-4D0D-BFFA-7B05C313EC3F}" srcOrd="0" destOrd="0" presId="urn:microsoft.com/office/officeart/2005/8/layout/cycle4"/>
    <dgm:cxn modelId="{265C7B2D-DEEC-4803-830A-1B4C01A14505}" type="presParOf" srcId="{DA58DEC3-A449-4D0D-BFFA-7B05C313EC3F}" destId="{2374A81C-96CF-4970-9735-097E36C61C32}" srcOrd="0" destOrd="0" presId="urn:microsoft.com/office/officeart/2005/8/layout/cycle4"/>
    <dgm:cxn modelId="{D2E9231A-51A5-487A-B029-12C0421FCB22}" type="presParOf" srcId="{DA58DEC3-A449-4D0D-BFFA-7B05C313EC3F}" destId="{2CC1E092-BB02-4CC2-B92F-5523CB37299E}" srcOrd="1" destOrd="0" presId="urn:microsoft.com/office/officeart/2005/8/layout/cycle4"/>
    <dgm:cxn modelId="{AB4F6303-2A8B-4D1B-83F6-230D9E6B2F4E}" type="presParOf" srcId="{4ACC4E65-7440-4B71-8E83-AB1813569FCC}" destId="{8B74AD3B-BBC0-4104-9680-FD5818F8ECA3}" srcOrd="1" destOrd="0" presId="urn:microsoft.com/office/officeart/2005/8/layout/cycle4"/>
    <dgm:cxn modelId="{5416B367-0EAA-48C3-A018-8D685EF54914}" type="presParOf" srcId="{8B74AD3B-BBC0-4104-9680-FD5818F8ECA3}" destId="{CA74943C-176B-4522-9F70-FEC1E734AC4A}" srcOrd="0" destOrd="0" presId="urn:microsoft.com/office/officeart/2005/8/layout/cycle4"/>
    <dgm:cxn modelId="{5FFD68F9-5352-454F-93FF-9CE73ED56884}" type="presParOf" srcId="{8B74AD3B-BBC0-4104-9680-FD5818F8ECA3}" destId="{EF91DBEE-BF6E-47E5-B58B-F07596CDAF6B}" srcOrd="1" destOrd="0" presId="urn:microsoft.com/office/officeart/2005/8/layout/cycle4"/>
    <dgm:cxn modelId="{0C52E2BC-B94B-427D-9691-DDD394DA0CBE}" type="presParOf" srcId="{4ACC4E65-7440-4B71-8E83-AB1813569FCC}" destId="{93371D97-DAC1-4520-9594-CAF9497BB8E0}" srcOrd="2" destOrd="0" presId="urn:microsoft.com/office/officeart/2005/8/layout/cycle4"/>
    <dgm:cxn modelId="{F82731A5-D149-47DD-AF5E-1912D792D55D}" type="presParOf" srcId="{93371D97-DAC1-4520-9594-CAF9497BB8E0}" destId="{0C68F4EF-76BD-476A-A201-92CCF503B176}" srcOrd="0" destOrd="0" presId="urn:microsoft.com/office/officeart/2005/8/layout/cycle4"/>
    <dgm:cxn modelId="{7325C608-4593-448F-8586-47B36197ABFE}" type="presParOf" srcId="{93371D97-DAC1-4520-9594-CAF9497BB8E0}" destId="{463AB4DE-ACC7-4021-B865-76481A01576B}" srcOrd="1" destOrd="0" presId="urn:microsoft.com/office/officeart/2005/8/layout/cycle4"/>
    <dgm:cxn modelId="{8A2AD96F-EE09-4D3B-B093-561AE1CCB04B}" type="presParOf" srcId="{4ACC4E65-7440-4B71-8E83-AB1813569FCC}" destId="{A47B06EC-E606-4BDE-AFCB-950764C99390}" srcOrd="3" destOrd="0" presId="urn:microsoft.com/office/officeart/2005/8/layout/cycle4"/>
    <dgm:cxn modelId="{11E3BE31-FD65-495E-B770-6AEEAF185550}" type="presParOf" srcId="{A47B06EC-E606-4BDE-AFCB-950764C99390}" destId="{CA5EB9D1-D71D-4FB6-B149-9074B1849548}" srcOrd="0" destOrd="0" presId="urn:microsoft.com/office/officeart/2005/8/layout/cycle4"/>
    <dgm:cxn modelId="{F8CE41BE-7193-4071-B260-82A23941CD01}" type="presParOf" srcId="{A47B06EC-E606-4BDE-AFCB-950764C99390}" destId="{FDAFC9DF-2098-4C72-AEB9-5223A4A73267}" srcOrd="1" destOrd="0" presId="urn:microsoft.com/office/officeart/2005/8/layout/cycle4"/>
    <dgm:cxn modelId="{6486C759-0ADB-46E6-A93C-32ABA489AB2D}" type="presParOf" srcId="{4ACC4E65-7440-4B71-8E83-AB1813569FCC}" destId="{51DD406B-567D-44F5-86D1-C5E3A534C867}" srcOrd="4" destOrd="0" presId="urn:microsoft.com/office/officeart/2005/8/layout/cycle4"/>
    <dgm:cxn modelId="{1842219E-9DE2-4CE8-B791-8F70DC569B93}" type="presParOf" srcId="{87FDEEC9-84E7-4B7D-9332-C2629428EC2F}" destId="{E81A6512-C356-4145-B1A6-A5A9C746AD1D}" srcOrd="1" destOrd="0" presId="urn:microsoft.com/office/officeart/2005/8/layout/cycle4"/>
    <dgm:cxn modelId="{834F11B5-0690-4AF3-889D-EA3101277F01}" type="presParOf" srcId="{E81A6512-C356-4145-B1A6-A5A9C746AD1D}" destId="{56161D9C-4923-4253-910E-45BB2D839052}" srcOrd="0" destOrd="0" presId="urn:microsoft.com/office/officeart/2005/8/layout/cycle4"/>
    <dgm:cxn modelId="{A8B3AD92-CB97-4629-9282-6DF49F7C97B9}" type="presParOf" srcId="{E81A6512-C356-4145-B1A6-A5A9C746AD1D}" destId="{46C96C9C-80A8-45D0-A2EB-7EF91E71F371}" srcOrd="1" destOrd="0" presId="urn:microsoft.com/office/officeart/2005/8/layout/cycle4"/>
    <dgm:cxn modelId="{E8923983-07BC-489D-BD41-B0944539896A}" type="presParOf" srcId="{E81A6512-C356-4145-B1A6-A5A9C746AD1D}" destId="{0B6833A3-C0A7-4C61-BC52-300F6AE9D6B3}" srcOrd="2" destOrd="0" presId="urn:microsoft.com/office/officeart/2005/8/layout/cycle4"/>
    <dgm:cxn modelId="{AFE7DA37-1557-4989-9F21-54AAEA37E5F3}" type="presParOf" srcId="{E81A6512-C356-4145-B1A6-A5A9C746AD1D}" destId="{5C007A6B-663E-4A35-AA9A-50C97E2025B6}" srcOrd="3" destOrd="0" presId="urn:microsoft.com/office/officeart/2005/8/layout/cycle4"/>
    <dgm:cxn modelId="{804B5154-374E-470C-85EC-E761743D8DBD}" type="presParOf" srcId="{E81A6512-C356-4145-B1A6-A5A9C746AD1D}" destId="{0A1B5DC0-DEFF-4C7F-9E5F-33F4658E3200}" srcOrd="4" destOrd="0" presId="urn:microsoft.com/office/officeart/2005/8/layout/cycle4"/>
    <dgm:cxn modelId="{A9698B8B-CA49-4E91-AD72-AC44711FF013}" type="presParOf" srcId="{87FDEEC9-84E7-4B7D-9332-C2629428EC2F}" destId="{2D6D2C4E-4E71-42E5-983A-AC520666A960}" srcOrd="2" destOrd="0" presId="urn:microsoft.com/office/officeart/2005/8/layout/cycle4"/>
    <dgm:cxn modelId="{7E87E5F8-D100-45E4-9E5C-515B1BED3076}" type="presParOf" srcId="{87FDEEC9-84E7-4B7D-9332-C2629428EC2F}" destId="{879A28AF-95E8-4CD9-897D-B0B2AE0F53A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603329-7A82-42D5-B8EF-DEA519B72FF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83102B-0134-427D-971C-82463DD55A30}">
      <dgm:prSet/>
      <dgm:spPr/>
      <dgm:t>
        <a:bodyPr/>
        <a:lstStyle/>
        <a:p>
          <a:pPr>
            <a:defRPr b="1"/>
          </a:pPr>
          <a:r>
            <a:rPr lang="en-GB"/>
            <a:t>Education</a:t>
          </a:r>
          <a:endParaRPr lang="en-US"/>
        </a:p>
      </dgm:t>
    </dgm:pt>
    <dgm:pt modelId="{6021EB8F-E14C-4AE3-BDF4-0B166CEEA2C9}" type="parTrans" cxnId="{7A825F33-28B4-4DBA-8695-AE709467408F}">
      <dgm:prSet/>
      <dgm:spPr/>
      <dgm:t>
        <a:bodyPr/>
        <a:lstStyle/>
        <a:p>
          <a:endParaRPr lang="en-US"/>
        </a:p>
      </dgm:t>
    </dgm:pt>
    <dgm:pt modelId="{B2B4B373-7D29-4173-BA39-E8A7873F3828}" type="sibTrans" cxnId="{7A825F33-28B4-4DBA-8695-AE709467408F}">
      <dgm:prSet/>
      <dgm:spPr/>
      <dgm:t>
        <a:bodyPr/>
        <a:lstStyle/>
        <a:p>
          <a:endParaRPr lang="en-US"/>
        </a:p>
      </dgm:t>
    </dgm:pt>
    <dgm:pt modelId="{11F614C0-80DC-4807-8FB3-20BCB59AFEFB}">
      <dgm:prSet/>
      <dgm:spPr/>
      <dgm:t>
        <a:bodyPr/>
        <a:lstStyle/>
        <a:p>
          <a:r>
            <a:rPr lang="en-GB" dirty="0"/>
            <a:t>B.A. English Philology, University of Salamanca, Spain (2006-2011).</a:t>
          </a:r>
          <a:endParaRPr lang="en-US" dirty="0"/>
        </a:p>
      </dgm:t>
    </dgm:pt>
    <dgm:pt modelId="{C1F54460-9A28-4C60-BA3C-22F7F05836E4}" type="parTrans" cxnId="{677E2BD4-6BE8-4EB2-ADC7-7F2394AD83C5}">
      <dgm:prSet/>
      <dgm:spPr/>
      <dgm:t>
        <a:bodyPr/>
        <a:lstStyle/>
        <a:p>
          <a:endParaRPr lang="en-US"/>
        </a:p>
      </dgm:t>
    </dgm:pt>
    <dgm:pt modelId="{D0A9D7BE-D6A7-4A41-A166-25304DC9F2F9}" type="sibTrans" cxnId="{677E2BD4-6BE8-4EB2-ADC7-7F2394AD83C5}">
      <dgm:prSet/>
      <dgm:spPr/>
      <dgm:t>
        <a:bodyPr/>
        <a:lstStyle/>
        <a:p>
          <a:endParaRPr lang="en-US"/>
        </a:p>
      </dgm:t>
    </dgm:pt>
    <dgm:pt modelId="{B2C63144-8949-46A8-82D9-89F7AE36AC78}">
      <dgm:prSet/>
      <dgm:spPr/>
      <dgm:t>
        <a:bodyPr/>
        <a:lstStyle/>
        <a:p>
          <a:r>
            <a:rPr lang="en-GB"/>
            <a:t>M.A. Spanish Studies, University of Virginia, USA (2011-2013).</a:t>
          </a:r>
          <a:endParaRPr lang="en-US"/>
        </a:p>
      </dgm:t>
    </dgm:pt>
    <dgm:pt modelId="{677917F4-8A31-4B5F-9BA8-116B252F60C5}" type="parTrans" cxnId="{A5FF069E-9E65-4CFB-8AC8-57825833939F}">
      <dgm:prSet/>
      <dgm:spPr/>
      <dgm:t>
        <a:bodyPr/>
        <a:lstStyle/>
        <a:p>
          <a:endParaRPr lang="en-US"/>
        </a:p>
      </dgm:t>
    </dgm:pt>
    <dgm:pt modelId="{369022FB-E28D-42E1-9445-A9214B68C693}" type="sibTrans" cxnId="{A5FF069E-9E65-4CFB-8AC8-57825833939F}">
      <dgm:prSet/>
      <dgm:spPr/>
      <dgm:t>
        <a:bodyPr/>
        <a:lstStyle/>
        <a:p>
          <a:endParaRPr lang="en-US"/>
        </a:p>
      </dgm:t>
    </dgm:pt>
    <dgm:pt modelId="{C1AB55E9-5FF0-49AA-B795-E4E83D2CDE43}">
      <dgm:prSet/>
      <dgm:spPr/>
      <dgm:t>
        <a:bodyPr/>
        <a:lstStyle/>
        <a:p>
          <a:r>
            <a:rPr lang="en-GB"/>
            <a:t>PhD Hispanic Languages and Literatures, University of California, Berkeley (2013-2019).</a:t>
          </a:r>
          <a:endParaRPr lang="en-US"/>
        </a:p>
      </dgm:t>
    </dgm:pt>
    <dgm:pt modelId="{636F7FC6-0218-440B-85EF-39043B5B96A5}" type="parTrans" cxnId="{854DE1FD-E795-4C37-8C2B-6D647E1409B9}">
      <dgm:prSet/>
      <dgm:spPr/>
      <dgm:t>
        <a:bodyPr/>
        <a:lstStyle/>
        <a:p>
          <a:endParaRPr lang="en-US"/>
        </a:p>
      </dgm:t>
    </dgm:pt>
    <dgm:pt modelId="{3852B9FA-3A21-4320-B819-F43F7C3A69ED}" type="sibTrans" cxnId="{854DE1FD-E795-4C37-8C2B-6D647E1409B9}">
      <dgm:prSet/>
      <dgm:spPr/>
      <dgm:t>
        <a:bodyPr/>
        <a:lstStyle/>
        <a:p>
          <a:endParaRPr lang="en-US"/>
        </a:p>
      </dgm:t>
    </dgm:pt>
    <dgm:pt modelId="{9D64C82E-43C8-4FC9-9A17-7FFA4E482E38}">
      <dgm:prSet/>
      <dgm:spPr/>
      <dgm:t>
        <a:bodyPr/>
        <a:lstStyle/>
        <a:p>
          <a:pPr>
            <a:defRPr b="1"/>
          </a:pPr>
          <a:r>
            <a:rPr lang="en-GB"/>
            <a:t>Work Experience</a:t>
          </a:r>
          <a:endParaRPr lang="en-US"/>
        </a:p>
      </dgm:t>
    </dgm:pt>
    <dgm:pt modelId="{19130807-EBEA-437C-AF2C-2A2C97DFCB64}" type="parTrans" cxnId="{EB52D8BC-A9EF-4326-9F01-FD75A2B9BAB5}">
      <dgm:prSet/>
      <dgm:spPr/>
      <dgm:t>
        <a:bodyPr/>
        <a:lstStyle/>
        <a:p>
          <a:endParaRPr lang="en-US"/>
        </a:p>
      </dgm:t>
    </dgm:pt>
    <dgm:pt modelId="{8678F718-A327-422A-862A-06340A3EF763}" type="sibTrans" cxnId="{EB52D8BC-A9EF-4326-9F01-FD75A2B9BAB5}">
      <dgm:prSet/>
      <dgm:spPr/>
      <dgm:t>
        <a:bodyPr/>
        <a:lstStyle/>
        <a:p>
          <a:endParaRPr lang="en-US"/>
        </a:p>
      </dgm:t>
    </dgm:pt>
    <dgm:pt modelId="{2D9D74EE-CF7B-4E68-B587-3773A858BEA0}">
      <dgm:prSet/>
      <dgm:spPr/>
      <dgm:t>
        <a:bodyPr/>
        <a:lstStyle/>
        <a:p>
          <a:r>
            <a:rPr lang="en-GB"/>
            <a:t>Data Science Post-doctoral researcher, Technical University of Munich (2019-2021).</a:t>
          </a:r>
          <a:endParaRPr lang="en-US"/>
        </a:p>
      </dgm:t>
    </dgm:pt>
    <dgm:pt modelId="{0F97B24D-3F58-4FC2-A65A-3C316B09503E}" type="parTrans" cxnId="{07764D1F-127C-4578-B6A0-8C553A958D44}">
      <dgm:prSet/>
      <dgm:spPr/>
      <dgm:t>
        <a:bodyPr/>
        <a:lstStyle/>
        <a:p>
          <a:endParaRPr lang="en-US"/>
        </a:p>
      </dgm:t>
    </dgm:pt>
    <dgm:pt modelId="{4189D2DC-D621-4D17-B85A-CEA466A90BA8}" type="sibTrans" cxnId="{07764D1F-127C-4578-B6A0-8C553A958D44}">
      <dgm:prSet/>
      <dgm:spPr/>
      <dgm:t>
        <a:bodyPr/>
        <a:lstStyle/>
        <a:p>
          <a:endParaRPr lang="en-US"/>
        </a:p>
      </dgm:t>
    </dgm:pt>
    <dgm:pt modelId="{D5D52FC6-6B66-45B3-B0FE-1A938D5A77E0}">
      <dgm:prSet/>
      <dgm:spPr/>
      <dgm:t>
        <a:bodyPr/>
        <a:lstStyle/>
        <a:p>
          <a:r>
            <a:rPr lang="en-GB"/>
            <a:t>Data Science Post-doctoral researcher, Institute of Computational Linguistics, UZH (2021-2023).</a:t>
          </a:r>
          <a:endParaRPr lang="en-US"/>
        </a:p>
      </dgm:t>
    </dgm:pt>
    <dgm:pt modelId="{920B68D5-B704-4182-B037-69ED7B8F3978}" type="parTrans" cxnId="{182CC4BF-AF98-4ECE-AC66-AFCBB95DFD49}">
      <dgm:prSet/>
      <dgm:spPr/>
      <dgm:t>
        <a:bodyPr/>
        <a:lstStyle/>
        <a:p>
          <a:endParaRPr lang="en-US"/>
        </a:p>
      </dgm:t>
    </dgm:pt>
    <dgm:pt modelId="{0D9E69ED-D1E1-4C02-9E27-7CE562938ADF}" type="sibTrans" cxnId="{182CC4BF-AF98-4ECE-AC66-AFCBB95DFD49}">
      <dgm:prSet/>
      <dgm:spPr/>
      <dgm:t>
        <a:bodyPr/>
        <a:lstStyle/>
        <a:p>
          <a:endParaRPr lang="en-US"/>
        </a:p>
      </dgm:t>
    </dgm:pt>
    <dgm:pt modelId="{D4027B65-8492-4C0C-9EFE-208DD64E2D00}">
      <dgm:prSet/>
      <dgm:spPr/>
      <dgm:t>
        <a:bodyPr/>
        <a:lstStyle/>
        <a:p>
          <a:r>
            <a:rPr lang="en-GB"/>
            <a:t>Lecturer, IT Zentrale Informatik, University of Zurich (2023-). </a:t>
          </a:r>
          <a:endParaRPr lang="en-US"/>
        </a:p>
      </dgm:t>
    </dgm:pt>
    <dgm:pt modelId="{DE127C44-3FAA-47AB-BB8A-69AF4A9F91E9}" type="parTrans" cxnId="{AE52DE42-151E-4898-A93B-1FA9B71C245B}">
      <dgm:prSet/>
      <dgm:spPr/>
      <dgm:t>
        <a:bodyPr/>
        <a:lstStyle/>
        <a:p>
          <a:endParaRPr lang="en-US"/>
        </a:p>
      </dgm:t>
    </dgm:pt>
    <dgm:pt modelId="{658FA8B6-A583-482A-A5EE-CE1A2486F29A}" type="sibTrans" cxnId="{AE52DE42-151E-4898-A93B-1FA9B71C245B}">
      <dgm:prSet/>
      <dgm:spPr/>
      <dgm:t>
        <a:bodyPr/>
        <a:lstStyle/>
        <a:p>
          <a:endParaRPr lang="en-US"/>
        </a:p>
      </dgm:t>
    </dgm:pt>
    <dgm:pt modelId="{38CD99FB-2B9A-4AA8-A120-E5141293833E}">
      <dgm:prSet/>
      <dgm:spPr/>
      <dgm:t>
        <a:bodyPr/>
        <a:lstStyle/>
        <a:p>
          <a:pPr>
            <a:defRPr b="1"/>
          </a:pPr>
          <a:r>
            <a:rPr lang="en-GB"/>
            <a:t>Areas of Research</a:t>
          </a:r>
          <a:endParaRPr lang="en-US"/>
        </a:p>
      </dgm:t>
    </dgm:pt>
    <dgm:pt modelId="{A4A5D16D-D8CF-4552-BD91-FDB0B6CC81BE}" type="parTrans" cxnId="{3D2002AF-A566-4D26-BCAE-B48DA200C41F}">
      <dgm:prSet/>
      <dgm:spPr/>
      <dgm:t>
        <a:bodyPr/>
        <a:lstStyle/>
        <a:p>
          <a:endParaRPr lang="en-US"/>
        </a:p>
      </dgm:t>
    </dgm:pt>
    <dgm:pt modelId="{F509AC75-8881-46B4-A127-E3CBB9F207AD}" type="sibTrans" cxnId="{3D2002AF-A566-4D26-BCAE-B48DA200C41F}">
      <dgm:prSet/>
      <dgm:spPr/>
      <dgm:t>
        <a:bodyPr/>
        <a:lstStyle/>
        <a:p>
          <a:endParaRPr lang="en-US"/>
        </a:p>
      </dgm:t>
    </dgm:pt>
    <dgm:pt modelId="{C7EA1EF8-3D60-4C06-92A5-839BD97CCABB}">
      <dgm:prSet/>
      <dgm:spPr/>
      <dgm:t>
        <a:bodyPr/>
        <a:lstStyle/>
        <a:p>
          <a:r>
            <a:rPr lang="en-GB"/>
            <a:t>Digital Humanities</a:t>
          </a:r>
          <a:endParaRPr lang="en-US"/>
        </a:p>
      </dgm:t>
    </dgm:pt>
    <dgm:pt modelId="{80E62C1B-0D41-40E6-86CA-7D58CDD0917A}" type="parTrans" cxnId="{AAE4854B-7CAF-4085-81B3-A650FEEBA311}">
      <dgm:prSet/>
      <dgm:spPr/>
      <dgm:t>
        <a:bodyPr/>
        <a:lstStyle/>
        <a:p>
          <a:endParaRPr lang="en-US"/>
        </a:p>
      </dgm:t>
    </dgm:pt>
    <dgm:pt modelId="{FDDB45B1-2A49-4AC0-BF57-C5F55290E6F6}" type="sibTrans" cxnId="{AAE4854B-7CAF-4085-81B3-A650FEEBA311}">
      <dgm:prSet/>
      <dgm:spPr/>
      <dgm:t>
        <a:bodyPr/>
        <a:lstStyle/>
        <a:p>
          <a:endParaRPr lang="en-US"/>
        </a:p>
      </dgm:t>
    </dgm:pt>
    <dgm:pt modelId="{F43EA70E-FECF-45B3-9531-7BB074B594E3}">
      <dgm:prSet/>
      <dgm:spPr/>
      <dgm:t>
        <a:bodyPr/>
        <a:lstStyle/>
        <a:p>
          <a:r>
            <a:rPr lang="en-GB"/>
            <a:t>Computational Social Science</a:t>
          </a:r>
          <a:endParaRPr lang="en-US"/>
        </a:p>
      </dgm:t>
    </dgm:pt>
    <dgm:pt modelId="{3F5FF03B-C8A1-4577-904A-8A48CA5EA6DE}" type="parTrans" cxnId="{76C9CE46-4411-4F55-B972-F0F12611344D}">
      <dgm:prSet/>
      <dgm:spPr/>
      <dgm:t>
        <a:bodyPr/>
        <a:lstStyle/>
        <a:p>
          <a:endParaRPr lang="en-US"/>
        </a:p>
      </dgm:t>
    </dgm:pt>
    <dgm:pt modelId="{9B4397AC-C7F6-4D7D-85B7-90F5CE7ACF2D}" type="sibTrans" cxnId="{76C9CE46-4411-4F55-B972-F0F12611344D}">
      <dgm:prSet/>
      <dgm:spPr/>
      <dgm:t>
        <a:bodyPr/>
        <a:lstStyle/>
        <a:p>
          <a:endParaRPr lang="en-US"/>
        </a:p>
      </dgm:t>
    </dgm:pt>
    <dgm:pt modelId="{7DFF1B34-230A-46BC-8825-91AB683D8EB6}">
      <dgm:prSet/>
      <dgm:spPr/>
      <dgm:t>
        <a:bodyPr/>
        <a:lstStyle/>
        <a:p>
          <a:r>
            <a:rPr lang="en-GB"/>
            <a:t>Media and Communication Studies.</a:t>
          </a:r>
          <a:endParaRPr lang="en-US"/>
        </a:p>
      </dgm:t>
    </dgm:pt>
    <dgm:pt modelId="{6AAC220A-5CD3-49D2-9D79-5CE6A145F201}" type="parTrans" cxnId="{D118303E-E4C6-476C-8931-E9C148A271A4}">
      <dgm:prSet/>
      <dgm:spPr/>
      <dgm:t>
        <a:bodyPr/>
        <a:lstStyle/>
        <a:p>
          <a:endParaRPr lang="en-US"/>
        </a:p>
      </dgm:t>
    </dgm:pt>
    <dgm:pt modelId="{55F3C4A6-A006-4A6C-80C0-DF25F40DB035}" type="sibTrans" cxnId="{D118303E-E4C6-476C-8931-E9C148A271A4}">
      <dgm:prSet/>
      <dgm:spPr/>
      <dgm:t>
        <a:bodyPr/>
        <a:lstStyle/>
        <a:p>
          <a:endParaRPr lang="en-US"/>
        </a:p>
      </dgm:t>
    </dgm:pt>
    <dgm:pt modelId="{699F3C33-E4E4-4D75-9305-329734D2207A}" type="pres">
      <dgm:prSet presAssocID="{B4603329-7A82-42D5-B8EF-DEA519B72FFB}" presName="root" presStyleCnt="0">
        <dgm:presLayoutVars>
          <dgm:dir/>
          <dgm:resizeHandles val="exact"/>
        </dgm:presLayoutVars>
      </dgm:prSet>
      <dgm:spPr/>
    </dgm:pt>
    <dgm:pt modelId="{C5C3857B-8642-4FF0-9E9A-E48C1A413CED}" type="pres">
      <dgm:prSet presAssocID="{3983102B-0134-427D-971C-82463DD55A30}" presName="compNode" presStyleCnt="0"/>
      <dgm:spPr/>
    </dgm:pt>
    <dgm:pt modelId="{A26151A8-1E5F-4FA6-8049-7DC5EB675564}" type="pres">
      <dgm:prSet presAssocID="{3983102B-0134-427D-971C-82463DD55A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D5FD6C5C-3305-411F-9B2C-E340F27A1877}" type="pres">
      <dgm:prSet presAssocID="{3983102B-0134-427D-971C-82463DD55A30}" presName="iconSpace" presStyleCnt="0"/>
      <dgm:spPr/>
    </dgm:pt>
    <dgm:pt modelId="{8BE3990A-7DF6-492F-883A-814CEB5E630E}" type="pres">
      <dgm:prSet presAssocID="{3983102B-0134-427D-971C-82463DD55A30}" presName="parTx" presStyleLbl="revTx" presStyleIdx="0" presStyleCnt="6">
        <dgm:presLayoutVars>
          <dgm:chMax val="0"/>
          <dgm:chPref val="0"/>
        </dgm:presLayoutVars>
      </dgm:prSet>
      <dgm:spPr/>
    </dgm:pt>
    <dgm:pt modelId="{79E2B7E1-E100-4FBB-AB44-E3AE516513F1}" type="pres">
      <dgm:prSet presAssocID="{3983102B-0134-427D-971C-82463DD55A30}" presName="txSpace" presStyleCnt="0"/>
      <dgm:spPr/>
    </dgm:pt>
    <dgm:pt modelId="{73873B2F-F496-417C-81B4-5906BC0AD9F1}" type="pres">
      <dgm:prSet presAssocID="{3983102B-0134-427D-971C-82463DD55A30}" presName="desTx" presStyleLbl="revTx" presStyleIdx="1" presStyleCnt="6">
        <dgm:presLayoutVars/>
      </dgm:prSet>
      <dgm:spPr/>
    </dgm:pt>
    <dgm:pt modelId="{0EE5D88B-CBC7-40BE-8377-D4088782E37E}" type="pres">
      <dgm:prSet presAssocID="{B2B4B373-7D29-4173-BA39-E8A7873F3828}" presName="sibTrans" presStyleCnt="0"/>
      <dgm:spPr/>
    </dgm:pt>
    <dgm:pt modelId="{C157B714-AB8B-425D-9E4E-7585BDA80F04}" type="pres">
      <dgm:prSet presAssocID="{9D64C82E-43C8-4FC9-9A17-7FFA4E482E38}" presName="compNode" presStyleCnt="0"/>
      <dgm:spPr/>
    </dgm:pt>
    <dgm:pt modelId="{48835123-79BE-4D34-8C31-F17CBCE9B848}" type="pres">
      <dgm:prSet presAssocID="{9D64C82E-43C8-4FC9-9A17-7FFA4E482E3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8A5D342A-66A6-4F92-9E88-B7EE30943BC3}" type="pres">
      <dgm:prSet presAssocID="{9D64C82E-43C8-4FC9-9A17-7FFA4E482E38}" presName="iconSpace" presStyleCnt="0"/>
      <dgm:spPr/>
    </dgm:pt>
    <dgm:pt modelId="{1BA5F729-20AF-48C5-B83F-CD90D67237D1}" type="pres">
      <dgm:prSet presAssocID="{9D64C82E-43C8-4FC9-9A17-7FFA4E482E38}" presName="parTx" presStyleLbl="revTx" presStyleIdx="2" presStyleCnt="6">
        <dgm:presLayoutVars>
          <dgm:chMax val="0"/>
          <dgm:chPref val="0"/>
        </dgm:presLayoutVars>
      </dgm:prSet>
      <dgm:spPr/>
    </dgm:pt>
    <dgm:pt modelId="{A60F26EC-2A47-429B-A1EC-9FEFA218EA45}" type="pres">
      <dgm:prSet presAssocID="{9D64C82E-43C8-4FC9-9A17-7FFA4E482E38}" presName="txSpace" presStyleCnt="0"/>
      <dgm:spPr/>
    </dgm:pt>
    <dgm:pt modelId="{B7F384FA-5501-40A8-84FC-E37D1CB4211E}" type="pres">
      <dgm:prSet presAssocID="{9D64C82E-43C8-4FC9-9A17-7FFA4E482E38}" presName="desTx" presStyleLbl="revTx" presStyleIdx="3" presStyleCnt="6">
        <dgm:presLayoutVars/>
      </dgm:prSet>
      <dgm:spPr/>
    </dgm:pt>
    <dgm:pt modelId="{47EDE867-14F5-45B8-9587-F25AA8C8667C}" type="pres">
      <dgm:prSet presAssocID="{8678F718-A327-422A-862A-06340A3EF763}" presName="sibTrans" presStyleCnt="0"/>
      <dgm:spPr/>
    </dgm:pt>
    <dgm:pt modelId="{9045CC6B-F1E3-4F05-9A1B-02AECF5B62FC}" type="pres">
      <dgm:prSet presAssocID="{38CD99FB-2B9A-4AA8-A120-E5141293833E}" presName="compNode" presStyleCnt="0"/>
      <dgm:spPr/>
    </dgm:pt>
    <dgm:pt modelId="{600E5CB8-158D-4307-A571-F4FE22449429}" type="pres">
      <dgm:prSet presAssocID="{38CD99FB-2B9A-4AA8-A120-E514129383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6DDFDFE5-FDB4-4806-AA2E-1738001AEFD4}" type="pres">
      <dgm:prSet presAssocID="{38CD99FB-2B9A-4AA8-A120-E5141293833E}" presName="iconSpace" presStyleCnt="0"/>
      <dgm:spPr/>
    </dgm:pt>
    <dgm:pt modelId="{6247C7DC-9874-46B3-93D2-5C15279C1086}" type="pres">
      <dgm:prSet presAssocID="{38CD99FB-2B9A-4AA8-A120-E5141293833E}" presName="parTx" presStyleLbl="revTx" presStyleIdx="4" presStyleCnt="6">
        <dgm:presLayoutVars>
          <dgm:chMax val="0"/>
          <dgm:chPref val="0"/>
        </dgm:presLayoutVars>
      </dgm:prSet>
      <dgm:spPr/>
    </dgm:pt>
    <dgm:pt modelId="{CDFDFE7E-AE62-487B-838F-56DEC2CFC9B7}" type="pres">
      <dgm:prSet presAssocID="{38CD99FB-2B9A-4AA8-A120-E5141293833E}" presName="txSpace" presStyleCnt="0"/>
      <dgm:spPr/>
    </dgm:pt>
    <dgm:pt modelId="{F72AAA1D-C235-4976-9BAB-6E1E070A1DE8}" type="pres">
      <dgm:prSet presAssocID="{38CD99FB-2B9A-4AA8-A120-E5141293833E}" presName="desTx" presStyleLbl="revTx" presStyleIdx="5" presStyleCnt="6">
        <dgm:presLayoutVars/>
      </dgm:prSet>
      <dgm:spPr/>
    </dgm:pt>
  </dgm:ptLst>
  <dgm:cxnLst>
    <dgm:cxn modelId="{07764D1F-127C-4578-B6A0-8C553A958D44}" srcId="{9D64C82E-43C8-4FC9-9A17-7FFA4E482E38}" destId="{2D9D74EE-CF7B-4E68-B587-3773A858BEA0}" srcOrd="0" destOrd="0" parTransId="{0F97B24D-3F58-4FC2-A65A-3C316B09503E}" sibTransId="{4189D2DC-D621-4D17-B85A-CEA466A90BA8}"/>
    <dgm:cxn modelId="{69250F25-9B25-4B44-898B-1C99A97CDF3B}" type="presOf" srcId="{D5D52FC6-6B66-45B3-B0FE-1A938D5A77E0}" destId="{B7F384FA-5501-40A8-84FC-E37D1CB4211E}" srcOrd="0" destOrd="1" presId="urn:microsoft.com/office/officeart/2018/2/layout/IconLabelDescriptionList"/>
    <dgm:cxn modelId="{7A825F33-28B4-4DBA-8695-AE709467408F}" srcId="{B4603329-7A82-42D5-B8EF-DEA519B72FFB}" destId="{3983102B-0134-427D-971C-82463DD55A30}" srcOrd="0" destOrd="0" parTransId="{6021EB8F-E14C-4AE3-BDF4-0B166CEEA2C9}" sibTransId="{B2B4B373-7D29-4173-BA39-E8A7873F3828}"/>
    <dgm:cxn modelId="{D118303E-E4C6-476C-8931-E9C148A271A4}" srcId="{38CD99FB-2B9A-4AA8-A120-E5141293833E}" destId="{7DFF1B34-230A-46BC-8825-91AB683D8EB6}" srcOrd="2" destOrd="0" parTransId="{6AAC220A-5CD3-49D2-9D79-5CE6A145F201}" sibTransId="{55F3C4A6-A006-4A6C-80C0-DF25F40DB035}"/>
    <dgm:cxn modelId="{AE52DE42-151E-4898-A93B-1FA9B71C245B}" srcId="{9D64C82E-43C8-4FC9-9A17-7FFA4E482E38}" destId="{D4027B65-8492-4C0C-9EFE-208DD64E2D00}" srcOrd="2" destOrd="0" parTransId="{DE127C44-3FAA-47AB-BB8A-69AF4A9F91E9}" sibTransId="{658FA8B6-A583-482A-A5EE-CE1A2486F29A}"/>
    <dgm:cxn modelId="{76C9CE46-4411-4F55-B972-F0F12611344D}" srcId="{38CD99FB-2B9A-4AA8-A120-E5141293833E}" destId="{F43EA70E-FECF-45B3-9531-7BB074B594E3}" srcOrd="1" destOrd="0" parTransId="{3F5FF03B-C8A1-4577-904A-8A48CA5EA6DE}" sibTransId="{9B4397AC-C7F6-4D7D-85B7-90F5CE7ACF2D}"/>
    <dgm:cxn modelId="{AAE4854B-7CAF-4085-81B3-A650FEEBA311}" srcId="{38CD99FB-2B9A-4AA8-A120-E5141293833E}" destId="{C7EA1EF8-3D60-4C06-92A5-839BD97CCABB}" srcOrd="0" destOrd="0" parTransId="{80E62C1B-0D41-40E6-86CA-7D58CDD0917A}" sibTransId="{FDDB45B1-2A49-4AC0-BF57-C5F55290E6F6}"/>
    <dgm:cxn modelId="{6872DF4E-A271-4E39-8544-92D6AB86C168}" type="presOf" srcId="{C7EA1EF8-3D60-4C06-92A5-839BD97CCABB}" destId="{F72AAA1D-C235-4976-9BAB-6E1E070A1DE8}" srcOrd="0" destOrd="0" presId="urn:microsoft.com/office/officeart/2018/2/layout/IconLabelDescriptionList"/>
    <dgm:cxn modelId="{6C971E78-562B-4B36-8A7F-720D43E5F936}" type="presOf" srcId="{C1AB55E9-5FF0-49AA-B795-E4E83D2CDE43}" destId="{73873B2F-F496-417C-81B4-5906BC0AD9F1}" srcOrd="0" destOrd="2" presId="urn:microsoft.com/office/officeart/2018/2/layout/IconLabelDescriptionList"/>
    <dgm:cxn modelId="{D1F56D7A-34E7-47B9-935F-99EE4D7528B9}" type="presOf" srcId="{3983102B-0134-427D-971C-82463DD55A30}" destId="{8BE3990A-7DF6-492F-883A-814CEB5E630E}" srcOrd="0" destOrd="0" presId="urn:microsoft.com/office/officeart/2018/2/layout/IconLabelDescriptionList"/>
    <dgm:cxn modelId="{FEB60E7C-2E45-4924-8BF6-A4357A40B37C}" type="presOf" srcId="{11F614C0-80DC-4807-8FB3-20BCB59AFEFB}" destId="{73873B2F-F496-417C-81B4-5906BC0AD9F1}" srcOrd="0" destOrd="0" presId="urn:microsoft.com/office/officeart/2018/2/layout/IconLabelDescriptionList"/>
    <dgm:cxn modelId="{B943CA90-954C-470D-8B7D-8D261D3979C5}" type="presOf" srcId="{2D9D74EE-CF7B-4E68-B587-3773A858BEA0}" destId="{B7F384FA-5501-40A8-84FC-E37D1CB4211E}" srcOrd="0" destOrd="0" presId="urn:microsoft.com/office/officeart/2018/2/layout/IconLabelDescriptionList"/>
    <dgm:cxn modelId="{C3599095-2CA5-4530-A9C1-DF147970F4BF}" type="presOf" srcId="{7DFF1B34-230A-46BC-8825-91AB683D8EB6}" destId="{F72AAA1D-C235-4976-9BAB-6E1E070A1DE8}" srcOrd="0" destOrd="2" presId="urn:microsoft.com/office/officeart/2018/2/layout/IconLabelDescriptionList"/>
    <dgm:cxn modelId="{A5FF069E-9E65-4CFB-8AC8-57825833939F}" srcId="{3983102B-0134-427D-971C-82463DD55A30}" destId="{B2C63144-8949-46A8-82D9-89F7AE36AC78}" srcOrd="1" destOrd="0" parTransId="{677917F4-8A31-4B5F-9BA8-116B252F60C5}" sibTransId="{369022FB-E28D-42E1-9445-A9214B68C693}"/>
    <dgm:cxn modelId="{ED9D80AD-47AF-4E93-AFDF-B7EDE92064B7}" type="presOf" srcId="{B2C63144-8949-46A8-82D9-89F7AE36AC78}" destId="{73873B2F-F496-417C-81B4-5906BC0AD9F1}" srcOrd="0" destOrd="1" presId="urn:microsoft.com/office/officeart/2018/2/layout/IconLabelDescriptionList"/>
    <dgm:cxn modelId="{3D2002AF-A566-4D26-BCAE-B48DA200C41F}" srcId="{B4603329-7A82-42D5-B8EF-DEA519B72FFB}" destId="{38CD99FB-2B9A-4AA8-A120-E5141293833E}" srcOrd="2" destOrd="0" parTransId="{A4A5D16D-D8CF-4552-BD91-FDB0B6CC81BE}" sibTransId="{F509AC75-8881-46B4-A127-E3CBB9F207AD}"/>
    <dgm:cxn modelId="{7C9FE6BB-76A8-4581-B0E6-AAF4BF0BD402}" type="presOf" srcId="{F43EA70E-FECF-45B3-9531-7BB074B594E3}" destId="{F72AAA1D-C235-4976-9BAB-6E1E070A1DE8}" srcOrd="0" destOrd="1" presId="urn:microsoft.com/office/officeart/2018/2/layout/IconLabelDescriptionList"/>
    <dgm:cxn modelId="{EB52D8BC-A9EF-4326-9F01-FD75A2B9BAB5}" srcId="{B4603329-7A82-42D5-B8EF-DEA519B72FFB}" destId="{9D64C82E-43C8-4FC9-9A17-7FFA4E482E38}" srcOrd="1" destOrd="0" parTransId="{19130807-EBEA-437C-AF2C-2A2C97DFCB64}" sibTransId="{8678F718-A327-422A-862A-06340A3EF763}"/>
    <dgm:cxn modelId="{182CC4BF-AF98-4ECE-AC66-AFCBB95DFD49}" srcId="{9D64C82E-43C8-4FC9-9A17-7FFA4E482E38}" destId="{D5D52FC6-6B66-45B3-B0FE-1A938D5A77E0}" srcOrd="1" destOrd="0" parTransId="{920B68D5-B704-4182-B037-69ED7B8F3978}" sibTransId="{0D9E69ED-D1E1-4C02-9E27-7CE562938ADF}"/>
    <dgm:cxn modelId="{18D997C4-A82A-44C8-BED3-E157AB240B11}" type="presOf" srcId="{9D64C82E-43C8-4FC9-9A17-7FFA4E482E38}" destId="{1BA5F729-20AF-48C5-B83F-CD90D67237D1}" srcOrd="0" destOrd="0" presId="urn:microsoft.com/office/officeart/2018/2/layout/IconLabelDescriptionList"/>
    <dgm:cxn modelId="{729B0EC5-121A-4FD9-BB43-B67381F10475}" type="presOf" srcId="{38CD99FB-2B9A-4AA8-A120-E5141293833E}" destId="{6247C7DC-9874-46B3-93D2-5C15279C1086}" srcOrd="0" destOrd="0" presId="urn:microsoft.com/office/officeart/2018/2/layout/IconLabelDescriptionList"/>
    <dgm:cxn modelId="{677E2BD4-6BE8-4EB2-ADC7-7F2394AD83C5}" srcId="{3983102B-0134-427D-971C-82463DD55A30}" destId="{11F614C0-80DC-4807-8FB3-20BCB59AFEFB}" srcOrd="0" destOrd="0" parTransId="{C1F54460-9A28-4C60-BA3C-22F7F05836E4}" sibTransId="{D0A9D7BE-D6A7-4A41-A166-25304DC9F2F9}"/>
    <dgm:cxn modelId="{013B57E7-B239-4BC9-B9EC-96BB2496E2F7}" type="presOf" srcId="{B4603329-7A82-42D5-B8EF-DEA519B72FFB}" destId="{699F3C33-E4E4-4D75-9305-329734D2207A}" srcOrd="0" destOrd="0" presId="urn:microsoft.com/office/officeart/2018/2/layout/IconLabelDescriptionList"/>
    <dgm:cxn modelId="{D5D77CE8-15C2-40C5-A5FD-7FFDC9AA4A98}" type="presOf" srcId="{D4027B65-8492-4C0C-9EFE-208DD64E2D00}" destId="{B7F384FA-5501-40A8-84FC-E37D1CB4211E}" srcOrd="0" destOrd="2" presId="urn:microsoft.com/office/officeart/2018/2/layout/IconLabelDescriptionList"/>
    <dgm:cxn modelId="{854DE1FD-E795-4C37-8C2B-6D647E1409B9}" srcId="{3983102B-0134-427D-971C-82463DD55A30}" destId="{C1AB55E9-5FF0-49AA-B795-E4E83D2CDE43}" srcOrd="2" destOrd="0" parTransId="{636F7FC6-0218-440B-85EF-39043B5B96A5}" sibTransId="{3852B9FA-3A21-4320-B819-F43F7C3A69ED}"/>
    <dgm:cxn modelId="{6FB3DAE3-2FA3-47FB-925F-70021E8BB7C4}" type="presParOf" srcId="{699F3C33-E4E4-4D75-9305-329734D2207A}" destId="{C5C3857B-8642-4FF0-9E9A-E48C1A413CED}" srcOrd="0" destOrd="0" presId="urn:microsoft.com/office/officeart/2018/2/layout/IconLabelDescriptionList"/>
    <dgm:cxn modelId="{DB53CF9F-CAA5-4F30-9137-8B35D2527459}" type="presParOf" srcId="{C5C3857B-8642-4FF0-9E9A-E48C1A413CED}" destId="{A26151A8-1E5F-4FA6-8049-7DC5EB675564}" srcOrd="0" destOrd="0" presId="urn:microsoft.com/office/officeart/2018/2/layout/IconLabelDescriptionList"/>
    <dgm:cxn modelId="{5A607844-0F2A-439F-B010-8D99EA58E1FE}" type="presParOf" srcId="{C5C3857B-8642-4FF0-9E9A-E48C1A413CED}" destId="{D5FD6C5C-3305-411F-9B2C-E340F27A1877}" srcOrd="1" destOrd="0" presId="urn:microsoft.com/office/officeart/2018/2/layout/IconLabelDescriptionList"/>
    <dgm:cxn modelId="{1B2E5BCC-6609-4D40-82B1-1D54260BF4EC}" type="presParOf" srcId="{C5C3857B-8642-4FF0-9E9A-E48C1A413CED}" destId="{8BE3990A-7DF6-492F-883A-814CEB5E630E}" srcOrd="2" destOrd="0" presId="urn:microsoft.com/office/officeart/2018/2/layout/IconLabelDescriptionList"/>
    <dgm:cxn modelId="{957D9F80-28FB-4D90-8565-A472531CDDF2}" type="presParOf" srcId="{C5C3857B-8642-4FF0-9E9A-E48C1A413CED}" destId="{79E2B7E1-E100-4FBB-AB44-E3AE516513F1}" srcOrd="3" destOrd="0" presId="urn:microsoft.com/office/officeart/2018/2/layout/IconLabelDescriptionList"/>
    <dgm:cxn modelId="{9AA4A9AE-62BA-44CB-A187-FE756EE6796E}" type="presParOf" srcId="{C5C3857B-8642-4FF0-9E9A-E48C1A413CED}" destId="{73873B2F-F496-417C-81B4-5906BC0AD9F1}" srcOrd="4" destOrd="0" presId="urn:microsoft.com/office/officeart/2018/2/layout/IconLabelDescriptionList"/>
    <dgm:cxn modelId="{EE879183-AFA3-40B6-B6E7-BAF2B0FC44AB}" type="presParOf" srcId="{699F3C33-E4E4-4D75-9305-329734D2207A}" destId="{0EE5D88B-CBC7-40BE-8377-D4088782E37E}" srcOrd="1" destOrd="0" presId="urn:microsoft.com/office/officeart/2018/2/layout/IconLabelDescriptionList"/>
    <dgm:cxn modelId="{06F020C8-B0E5-4C33-AD67-2AEBD550CAEF}" type="presParOf" srcId="{699F3C33-E4E4-4D75-9305-329734D2207A}" destId="{C157B714-AB8B-425D-9E4E-7585BDA80F04}" srcOrd="2" destOrd="0" presId="urn:microsoft.com/office/officeart/2018/2/layout/IconLabelDescriptionList"/>
    <dgm:cxn modelId="{AB52F189-FD54-45FE-8948-2F4C192B06CD}" type="presParOf" srcId="{C157B714-AB8B-425D-9E4E-7585BDA80F04}" destId="{48835123-79BE-4D34-8C31-F17CBCE9B848}" srcOrd="0" destOrd="0" presId="urn:microsoft.com/office/officeart/2018/2/layout/IconLabelDescriptionList"/>
    <dgm:cxn modelId="{852865CB-A12B-4D67-8FAA-EA31CD99472D}" type="presParOf" srcId="{C157B714-AB8B-425D-9E4E-7585BDA80F04}" destId="{8A5D342A-66A6-4F92-9E88-B7EE30943BC3}" srcOrd="1" destOrd="0" presId="urn:microsoft.com/office/officeart/2018/2/layout/IconLabelDescriptionList"/>
    <dgm:cxn modelId="{A11B14ED-55CE-48EE-8DB5-8D2FDF8FAD4F}" type="presParOf" srcId="{C157B714-AB8B-425D-9E4E-7585BDA80F04}" destId="{1BA5F729-20AF-48C5-B83F-CD90D67237D1}" srcOrd="2" destOrd="0" presId="urn:microsoft.com/office/officeart/2018/2/layout/IconLabelDescriptionList"/>
    <dgm:cxn modelId="{02B1D24D-A997-4F54-AD21-B657B24A9045}" type="presParOf" srcId="{C157B714-AB8B-425D-9E4E-7585BDA80F04}" destId="{A60F26EC-2A47-429B-A1EC-9FEFA218EA45}" srcOrd="3" destOrd="0" presId="urn:microsoft.com/office/officeart/2018/2/layout/IconLabelDescriptionList"/>
    <dgm:cxn modelId="{57785739-3138-4BC7-9395-BC132C3F1B40}" type="presParOf" srcId="{C157B714-AB8B-425D-9E4E-7585BDA80F04}" destId="{B7F384FA-5501-40A8-84FC-E37D1CB4211E}" srcOrd="4" destOrd="0" presId="urn:microsoft.com/office/officeart/2018/2/layout/IconLabelDescriptionList"/>
    <dgm:cxn modelId="{DAD1811D-0530-4055-8F28-7AA5AD201AD0}" type="presParOf" srcId="{699F3C33-E4E4-4D75-9305-329734D2207A}" destId="{47EDE867-14F5-45B8-9587-F25AA8C8667C}" srcOrd="3" destOrd="0" presId="urn:microsoft.com/office/officeart/2018/2/layout/IconLabelDescriptionList"/>
    <dgm:cxn modelId="{BACD3069-9A20-48BA-B8AA-5C517FAB4015}" type="presParOf" srcId="{699F3C33-E4E4-4D75-9305-329734D2207A}" destId="{9045CC6B-F1E3-4F05-9A1B-02AECF5B62FC}" srcOrd="4" destOrd="0" presId="urn:microsoft.com/office/officeart/2018/2/layout/IconLabelDescriptionList"/>
    <dgm:cxn modelId="{2EA6277D-EB4D-4080-97DA-E06B9B59C0C8}" type="presParOf" srcId="{9045CC6B-F1E3-4F05-9A1B-02AECF5B62FC}" destId="{600E5CB8-158D-4307-A571-F4FE22449429}" srcOrd="0" destOrd="0" presId="urn:microsoft.com/office/officeart/2018/2/layout/IconLabelDescriptionList"/>
    <dgm:cxn modelId="{B2F1EF39-59E4-40B3-B366-1AFDF96F2607}" type="presParOf" srcId="{9045CC6B-F1E3-4F05-9A1B-02AECF5B62FC}" destId="{6DDFDFE5-FDB4-4806-AA2E-1738001AEFD4}" srcOrd="1" destOrd="0" presId="urn:microsoft.com/office/officeart/2018/2/layout/IconLabelDescriptionList"/>
    <dgm:cxn modelId="{3F50484B-E47E-4963-9DBC-12B14669B2B0}" type="presParOf" srcId="{9045CC6B-F1E3-4F05-9A1B-02AECF5B62FC}" destId="{6247C7DC-9874-46B3-93D2-5C15279C1086}" srcOrd="2" destOrd="0" presId="urn:microsoft.com/office/officeart/2018/2/layout/IconLabelDescriptionList"/>
    <dgm:cxn modelId="{2C7C2EC6-5403-49E2-9C42-4E6477D1DB1B}" type="presParOf" srcId="{9045CC6B-F1E3-4F05-9A1B-02AECF5B62FC}" destId="{CDFDFE7E-AE62-487B-838F-56DEC2CFC9B7}" srcOrd="3" destOrd="0" presId="urn:microsoft.com/office/officeart/2018/2/layout/IconLabelDescriptionList"/>
    <dgm:cxn modelId="{A268C3EB-058B-4E4F-BF01-5014C7F9BC8B}" type="presParOf" srcId="{9045CC6B-F1E3-4F05-9A1B-02AECF5B62FC}" destId="{F72AAA1D-C235-4976-9BAB-6E1E070A1DE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794786-B47B-41BD-BE6C-B0A135EE233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LID4096"/>
        </a:p>
      </dgm:t>
    </dgm:pt>
    <dgm:pt modelId="{9456DEE4-71AF-43C0-8673-A9B63A6202CD}">
      <dgm:prSet phldrT="[Text]"/>
      <dgm:spPr/>
      <dgm:t>
        <a:bodyPr/>
        <a:lstStyle/>
        <a:p>
          <a:r>
            <a:rPr lang="en-GB" b="1" dirty="0">
              <a:solidFill>
                <a:schemeClr val="tx1"/>
              </a:solidFill>
            </a:rPr>
            <a:t>Data Acquisition</a:t>
          </a:r>
          <a:endParaRPr lang="LID4096" b="1" dirty="0">
            <a:solidFill>
              <a:schemeClr val="tx1"/>
            </a:solidFill>
          </a:endParaRPr>
        </a:p>
      </dgm:t>
    </dgm:pt>
    <dgm:pt modelId="{74AA509F-F707-43F5-96DD-AFD69A230124}" type="parTrans" cxnId="{37FEC0D3-642A-43BB-B812-D0DDA22A3882}">
      <dgm:prSet/>
      <dgm:spPr/>
      <dgm:t>
        <a:bodyPr/>
        <a:lstStyle/>
        <a:p>
          <a:endParaRPr lang="LID4096"/>
        </a:p>
      </dgm:t>
    </dgm:pt>
    <dgm:pt modelId="{9AA775ED-25B2-464A-BD9A-43F25BC57C9B}" type="sibTrans" cxnId="{37FEC0D3-642A-43BB-B812-D0DDA22A3882}">
      <dgm:prSet/>
      <dgm:spPr/>
      <dgm:t>
        <a:bodyPr/>
        <a:lstStyle/>
        <a:p>
          <a:endParaRPr lang="LID4096"/>
        </a:p>
      </dgm:t>
    </dgm:pt>
    <dgm:pt modelId="{CDA31CC5-7707-4329-B194-36B1AB036BFE}">
      <dgm:prSet phldrT="[Text]"/>
      <dgm:spPr/>
      <dgm:t>
        <a:bodyPr/>
        <a:lstStyle/>
        <a:p>
          <a:r>
            <a:rPr lang="en-GB" b="1" dirty="0">
              <a:solidFill>
                <a:srgbClr val="FF0000"/>
              </a:solidFill>
            </a:rPr>
            <a:t>Day 1: </a:t>
          </a:r>
          <a:r>
            <a:rPr lang="en-GB" dirty="0" err="1"/>
            <a:t>webscrapping</a:t>
          </a:r>
          <a:endParaRPr lang="LID4096" dirty="0"/>
        </a:p>
      </dgm:t>
    </dgm:pt>
    <dgm:pt modelId="{58E056C3-020A-4C14-82D9-7EBD187A1640}" type="parTrans" cxnId="{99881253-DFEB-4F25-AFC3-93B93B9A3127}">
      <dgm:prSet/>
      <dgm:spPr/>
      <dgm:t>
        <a:bodyPr/>
        <a:lstStyle/>
        <a:p>
          <a:endParaRPr lang="LID4096"/>
        </a:p>
      </dgm:t>
    </dgm:pt>
    <dgm:pt modelId="{FAF554E0-B6C6-4C37-8E9E-EC072A3C5F4F}" type="sibTrans" cxnId="{99881253-DFEB-4F25-AFC3-93B93B9A3127}">
      <dgm:prSet/>
      <dgm:spPr/>
      <dgm:t>
        <a:bodyPr/>
        <a:lstStyle/>
        <a:p>
          <a:endParaRPr lang="LID4096"/>
        </a:p>
      </dgm:t>
    </dgm:pt>
    <dgm:pt modelId="{8C809A49-5B2A-42D1-9938-D3B232F1134B}">
      <dgm:prSet phldrT="[Text]"/>
      <dgm:spPr/>
      <dgm:t>
        <a:bodyPr/>
        <a:lstStyle/>
        <a:p>
          <a:r>
            <a:rPr lang="en-GB" b="1" dirty="0">
              <a:solidFill>
                <a:schemeClr val="tx1"/>
              </a:solidFill>
            </a:rPr>
            <a:t>Cleaning and Pre-processing</a:t>
          </a:r>
          <a:endParaRPr lang="LID4096" b="1" dirty="0">
            <a:solidFill>
              <a:schemeClr val="tx1"/>
            </a:solidFill>
          </a:endParaRPr>
        </a:p>
      </dgm:t>
    </dgm:pt>
    <dgm:pt modelId="{6DBDAFEC-7C89-4CE9-BDAD-5078B9EC3243}" type="parTrans" cxnId="{24ED9C17-D55B-4D6F-94B2-EF05D00CCE6F}">
      <dgm:prSet/>
      <dgm:spPr/>
      <dgm:t>
        <a:bodyPr/>
        <a:lstStyle/>
        <a:p>
          <a:endParaRPr lang="LID4096"/>
        </a:p>
      </dgm:t>
    </dgm:pt>
    <dgm:pt modelId="{60A3FBBC-A2D5-4F92-B474-D49175B81CB9}" type="sibTrans" cxnId="{24ED9C17-D55B-4D6F-94B2-EF05D00CCE6F}">
      <dgm:prSet/>
      <dgm:spPr/>
      <dgm:t>
        <a:bodyPr/>
        <a:lstStyle/>
        <a:p>
          <a:endParaRPr lang="LID4096"/>
        </a:p>
      </dgm:t>
    </dgm:pt>
    <dgm:pt modelId="{1F599EC5-B782-4D14-89C3-0459CBD30C2C}">
      <dgm:prSet phldrT="[Text]"/>
      <dgm:spPr/>
      <dgm:t>
        <a:bodyPr/>
        <a:lstStyle/>
        <a:p>
          <a:r>
            <a:rPr lang="en-GB" b="1" dirty="0">
              <a:solidFill>
                <a:srgbClr val="FF0000"/>
              </a:solidFill>
            </a:rPr>
            <a:t>Day 2:</a:t>
          </a:r>
          <a:r>
            <a:rPr lang="en-GB" dirty="0"/>
            <a:t> cleaning and pre-processing</a:t>
          </a:r>
          <a:endParaRPr lang="LID4096" dirty="0"/>
        </a:p>
      </dgm:t>
    </dgm:pt>
    <dgm:pt modelId="{20FF0B51-B6E9-43EE-A8E0-73B1561823ED}" type="parTrans" cxnId="{E27396FC-EE90-445A-9A46-D764FA654004}">
      <dgm:prSet/>
      <dgm:spPr/>
      <dgm:t>
        <a:bodyPr/>
        <a:lstStyle/>
        <a:p>
          <a:endParaRPr lang="LID4096"/>
        </a:p>
      </dgm:t>
    </dgm:pt>
    <dgm:pt modelId="{BA1AC20F-73DB-45BC-805A-77D656045EFC}" type="sibTrans" cxnId="{E27396FC-EE90-445A-9A46-D764FA654004}">
      <dgm:prSet/>
      <dgm:spPr/>
      <dgm:t>
        <a:bodyPr/>
        <a:lstStyle/>
        <a:p>
          <a:endParaRPr lang="LID4096"/>
        </a:p>
      </dgm:t>
    </dgm:pt>
    <dgm:pt modelId="{E22DC281-66A9-49FC-ACB1-896B30327A15}">
      <dgm:prSet phldrT="[Text]"/>
      <dgm:spPr/>
      <dgm:t>
        <a:bodyPr/>
        <a:lstStyle/>
        <a:p>
          <a:r>
            <a:rPr lang="en-GB" b="1" dirty="0">
              <a:solidFill>
                <a:schemeClr val="tx1"/>
              </a:solidFill>
            </a:rPr>
            <a:t>Data Analysis</a:t>
          </a:r>
          <a:endParaRPr lang="LID4096" b="1" dirty="0">
            <a:solidFill>
              <a:schemeClr val="tx1"/>
            </a:solidFill>
          </a:endParaRPr>
        </a:p>
      </dgm:t>
    </dgm:pt>
    <dgm:pt modelId="{BD3AFC35-7B6E-4980-B595-D15AD829E508}" type="parTrans" cxnId="{8A5B3070-B50A-421F-820E-C39557DA3126}">
      <dgm:prSet/>
      <dgm:spPr/>
      <dgm:t>
        <a:bodyPr/>
        <a:lstStyle/>
        <a:p>
          <a:endParaRPr lang="LID4096"/>
        </a:p>
      </dgm:t>
    </dgm:pt>
    <dgm:pt modelId="{505EADAE-9137-4E98-8F14-9F2353DC65CB}" type="sibTrans" cxnId="{8A5B3070-B50A-421F-820E-C39557DA3126}">
      <dgm:prSet/>
      <dgm:spPr/>
      <dgm:t>
        <a:bodyPr/>
        <a:lstStyle/>
        <a:p>
          <a:endParaRPr lang="LID4096"/>
        </a:p>
      </dgm:t>
    </dgm:pt>
    <dgm:pt modelId="{85767C63-379E-4EA9-81BD-F74BF12E6868}">
      <dgm:prSet phldrT="[Text]"/>
      <dgm:spPr/>
      <dgm:t>
        <a:bodyPr/>
        <a:lstStyle/>
        <a:p>
          <a:r>
            <a:rPr lang="en-GB" b="1" dirty="0">
              <a:solidFill>
                <a:schemeClr val="tx1"/>
              </a:solidFill>
            </a:rPr>
            <a:t>Data Visualization</a:t>
          </a:r>
          <a:endParaRPr lang="LID4096" b="1" dirty="0">
            <a:solidFill>
              <a:schemeClr val="tx1"/>
            </a:solidFill>
          </a:endParaRPr>
        </a:p>
      </dgm:t>
    </dgm:pt>
    <dgm:pt modelId="{683645AE-5C6F-4FF7-93BA-8DE8B2967CB8}" type="parTrans" cxnId="{85FBA03A-0605-4B7B-B6E3-09A6C6D823F5}">
      <dgm:prSet/>
      <dgm:spPr/>
      <dgm:t>
        <a:bodyPr/>
        <a:lstStyle/>
        <a:p>
          <a:endParaRPr lang="LID4096"/>
        </a:p>
      </dgm:t>
    </dgm:pt>
    <dgm:pt modelId="{FA7084F4-90EF-4601-A7D7-079CDBC12E22}" type="sibTrans" cxnId="{85FBA03A-0605-4B7B-B6E3-09A6C6D823F5}">
      <dgm:prSet/>
      <dgm:spPr/>
      <dgm:t>
        <a:bodyPr/>
        <a:lstStyle/>
        <a:p>
          <a:endParaRPr lang="LID4096"/>
        </a:p>
      </dgm:t>
    </dgm:pt>
    <dgm:pt modelId="{D3D883DF-1384-475E-9A83-B77F5F2353D3}">
      <dgm:prSet phldrT="[Text]"/>
      <dgm:spPr/>
      <dgm:t>
        <a:bodyPr/>
        <a:lstStyle/>
        <a:p>
          <a:r>
            <a:rPr lang="en-GB" b="1" dirty="0">
              <a:solidFill>
                <a:srgbClr val="FF0000"/>
              </a:solidFill>
            </a:rPr>
            <a:t>Day 4 </a:t>
          </a:r>
          <a:r>
            <a:rPr lang="en-GB" b="1" dirty="0"/>
            <a:t>:</a:t>
          </a:r>
          <a:r>
            <a:rPr lang="en-GB" dirty="0"/>
            <a:t> Geospatial Analysis, *Network Analysis.</a:t>
          </a:r>
          <a:endParaRPr lang="LID4096" dirty="0"/>
        </a:p>
      </dgm:t>
    </dgm:pt>
    <dgm:pt modelId="{D7A13BCB-F562-4EB6-A2DE-212B42D75901}" type="parTrans" cxnId="{FAEEB578-B5F0-4A85-B002-BE27890E1118}">
      <dgm:prSet/>
      <dgm:spPr/>
      <dgm:t>
        <a:bodyPr/>
        <a:lstStyle/>
        <a:p>
          <a:endParaRPr lang="LID4096"/>
        </a:p>
      </dgm:t>
    </dgm:pt>
    <dgm:pt modelId="{287E6078-F1B8-41B7-93B7-195BD526D537}" type="sibTrans" cxnId="{FAEEB578-B5F0-4A85-B002-BE27890E1118}">
      <dgm:prSet/>
      <dgm:spPr/>
      <dgm:t>
        <a:bodyPr/>
        <a:lstStyle/>
        <a:p>
          <a:endParaRPr lang="LID4096"/>
        </a:p>
      </dgm:t>
    </dgm:pt>
    <dgm:pt modelId="{976F07B6-4C97-4536-8AF6-7541450F04F9}">
      <dgm:prSet phldrT="[Text]"/>
      <dgm:spPr/>
      <dgm:t>
        <a:bodyPr/>
        <a:lstStyle/>
        <a:p>
          <a:r>
            <a:rPr lang="en-GB" b="1" dirty="0">
              <a:solidFill>
                <a:srgbClr val="FF0000"/>
              </a:solidFill>
            </a:rPr>
            <a:t>Day 3</a:t>
          </a:r>
          <a:r>
            <a:rPr lang="en-GB" dirty="0">
              <a:solidFill>
                <a:srgbClr val="FF0000"/>
              </a:solidFill>
            </a:rPr>
            <a:t>: </a:t>
          </a:r>
          <a:r>
            <a:rPr lang="en-GB" dirty="0"/>
            <a:t>Information Extraction.</a:t>
          </a:r>
          <a:endParaRPr lang="LID4096" dirty="0"/>
        </a:p>
      </dgm:t>
    </dgm:pt>
    <dgm:pt modelId="{A811DF75-E908-495A-BE72-50CD8CAA337C}" type="sibTrans" cxnId="{A49E3A91-F9E1-4EDA-B969-C334E00690BE}">
      <dgm:prSet/>
      <dgm:spPr/>
      <dgm:t>
        <a:bodyPr/>
        <a:lstStyle/>
        <a:p>
          <a:endParaRPr lang="LID4096"/>
        </a:p>
      </dgm:t>
    </dgm:pt>
    <dgm:pt modelId="{26C14F0F-359F-4BC4-AE92-FAB13A3EDE50}" type="parTrans" cxnId="{A49E3A91-F9E1-4EDA-B969-C334E00690BE}">
      <dgm:prSet/>
      <dgm:spPr/>
      <dgm:t>
        <a:bodyPr/>
        <a:lstStyle/>
        <a:p>
          <a:endParaRPr lang="LID4096"/>
        </a:p>
      </dgm:t>
    </dgm:pt>
    <dgm:pt modelId="{87FDEEC9-84E7-4B7D-9332-C2629428EC2F}" type="pres">
      <dgm:prSet presAssocID="{D2794786-B47B-41BD-BE6C-B0A135EE2335}" presName="cycleMatrixDiagram" presStyleCnt="0">
        <dgm:presLayoutVars>
          <dgm:chMax val="1"/>
          <dgm:dir/>
          <dgm:animLvl val="lvl"/>
          <dgm:resizeHandles val="exact"/>
        </dgm:presLayoutVars>
      </dgm:prSet>
      <dgm:spPr/>
    </dgm:pt>
    <dgm:pt modelId="{4ACC4E65-7440-4B71-8E83-AB1813569FCC}" type="pres">
      <dgm:prSet presAssocID="{D2794786-B47B-41BD-BE6C-B0A135EE2335}" presName="children" presStyleCnt="0"/>
      <dgm:spPr/>
    </dgm:pt>
    <dgm:pt modelId="{DA58DEC3-A449-4D0D-BFFA-7B05C313EC3F}" type="pres">
      <dgm:prSet presAssocID="{D2794786-B47B-41BD-BE6C-B0A135EE2335}" presName="child1group" presStyleCnt="0"/>
      <dgm:spPr/>
    </dgm:pt>
    <dgm:pt modelId="{2374A81C-96CF-4970-9735-097E36C61C32}" type="pres">
      <dgm:prSet presAssocID="{D2794786-B47B-41BD-BE6C-B0A135EE2335}" presName="child1" presStyleLbl="bgAcc1" presStyleIdx="0" presStyleCnt="4" custLinFactNeighborX="649" custLinFactNeighborY="-1266"/>
      <dgm:spPr/>
    </dgm:pt>
    <dgm:pt modelId="{2CC1E092-BB02-4CC2-B92F-5523CB37299E}" type="pres">
      <dgm:prSet presAssocID="{D2794786-B47B-41BD-BE6C-B0A135EE2335}" presName="child1Text" presStyleLbl="bgAcc1" presStyleIdx="0" presStyleCnt="4">
        <dgm:presLayoutVars>
          <dgm:bulletEnabled val="1"/>
        </dgm:presLayoutVars>
      </dgm:prSet>
      <dgm:spPr/>
    </dgm:pt>
    <dgm:pt modelId="{8B74AD3B-BBC0-4104-9680-FD5818F8ECA3}" type="pres">
      <dgm:prSet presAssocID="{D2794786-B47B-41BD-BE6C-B0A135EE2335}" presName="child2group" presStyleCnt="0"/>
      <dgm:spPr/>
    </dgm:pt>
    <dgm:pt modelId="{CA74943C-176B-4522-9F70-FEC1E734AC4A}" type="pres">
      <dgm:prSet presAssocID="{D2794786-B47B-41BD-BE6C-B0A135EE2335}" presName="child2" presStyleLbl="bgAcc1" presStyleIdx="1" presStyleCnt="4"/>
      <dgm:spPr/>
    </dgm:pt>
    <dgm:pt modelId="{EF91DBEE-BF6E-47E5-B58B-F07596CDAF6B}" type="pres">
      <dgm:prSet presAssocID="{D2794786-B47B-41BD-BE6C-B0A135EE2335}" presName="child2Text" presStyleLbl="bgAcc1" presStyleIdx="1" presStyleCnt="4">
        <dgm:presLayoutVars>
          <dgm:bulletEnabled val="1"/>
        </dgm:presLayoutVars>
      </dgm:prSet>
      <dgm:spPr/>
    </dgm:pt>
    <dgm:pt modelId="{93371D97-DAC1-4520-9594-CAF9497BB8E0}" type="pres">
      <dgm:prSet presAssocID="{D2794786-B47B-41BD-BE6C-B0A135EE2335}" presName="child3group" presStyleCnt="0"/>
      <dgm:spPr/>
    </dgm:pt>
    <dgm:pt modelId="{0C68F4EF-76BD-476A-A201-92CCF503B176}" type="pres">
      <dgm:prSet presAssocID="{D2794786-B47B-41BD-BE6C-B0A135EE2335}" presName="child3" presStyleLbl="bgAcc1" presStyleIdx="2" presStyleCnt="4" custLinFactNeighborX="10810" custLinFactNeighborY="98"/>
      <dgm:spPr/>
    </dgm:pt>
    <dgm:pt modelId="{463AB4DE-ACC7-4021-B865-76481A01576B}" type="pres">
      <dgm:prSet presAssocID="{D2794786-B47B-41BD-BE6C-B0A135EE2335}" presName="child3Text" presStyleLbl="bgAcc1" presStyleIdx="2" presStyleCnt="4">
        <dgm:presLayoutVars>
          <dgm:bulletEnabled val="1"/>
        </dgm:presLayoutVars>
      </dgm:prSet>
      <dgm:spPr/>
    </dgm:pt>
    <dgm:pt modelId="{A47B06EC-E606-4BDE-AFCB-950764C99390}" type="pres">
      <dgm:prSet presAssocID="{D2794786-B47B-41BD-BE6C-B0A135EE2335}" presName="child4group" presStyleCnt="0"/>
      <dgm:spPr/>
    </dgm:pt>
    <dgm:pt modelId="{CA5EB9D1-D71D-4FB6-B149-9074B1849548}" type="pres">
      <dgm:prSet presAssocID="{D2794786-B47B-41BD-BE6C-B0A135EE2335}" presName="child4" presStyleLbl="bgAcc1" presStyleIdx="3" presStyleCnt="4"/>
      <dgm:spPr/>
    </dgm:pt>
    <dgm:pt modelId="{FDAFC9DF-2098-4C72-AEB9-5223A4A73267}" type="pres">
      <dgm:prSet presAssocID="{D2794786-B47B-41BD-BE6C-B0A135EE2335}" presName="child4Text" presStyleLbl="bgAcc1" presStyleIdx="3" presStyleCnt="4">
        <dgm:presLayoutVars>
          <dgm:bulletEnabled val="1"/>
        </dgm:presLayoutVars>
      </dgm:prSet>
      <dgm:spPr/>
    </dgm:pt>
    <dgm:pt modelId="{51DD406B-567D-44F5-86D1-C5E3A534C867}" type="pres">
      <dgm:prSet presAssocID="{D2794786-B47B-41BD-BE6C-B0A135EE2335}" presName="childPlaceholder" presStyleCnt="0"/>
      <dgm:spPr/>
    </dgm:pt>
    <dgm:pt modelId="{E81A6512-C356-4145-B1A6-A5A9C746AD1D}" type="pres">
      <dgm:prSet presAssocID="{D2794786-B47B-41BD-BE6C-B0A135EE2335}" presName="circle" presStyleCnt="0"/>
      <dgm:spPr/>
    </dgm:pt>
    <dgm:pt modelId="{56161D9C-4923-4253-910E-45BB2D839052}" type="pres">
      <dgm:prSet presAssocID="{D2794786-B47B-41BD-BE6C-B0A135EE2335}" presName="quadrant1" presStyleLbl="node1" presStyleIdx="0" presStyleCnt="4" custLinFactNeighborX="-650" custLinFactNeighborY="2310">
        <dgm:presLayoutVars>
          <dgm:chMax val="1"/>
          <dgm:bulletEnabled val="1"/>
        </dgm:presLayoutVars>
      </dgm:prSet>
      <dgm:spPr/>
    </dgm:pt>
    <dgm:pt modelId="{46C96C9C-80A8-45D0-A2EB-7EF91E71F371}" type="pres">
      <dgm:prSet presAssocID="{D2794786-B47B-41BD-BE6C-B0A135EE2335}" presName="quadrant2" presStyleLbl="node1" presStyleIdx="1" presStyleCnt="4" custLinFactNeighborX="-336" custLinFactNeighborY="2310">
        <dgm:presLayoutVars>
          <dgm:chMax val="1"/>
          <dgm:bulletEnabled val="1"/>
        </dgm:presLayoutVars>
      </dgm:prSet>
      <dgm:spPr/>
    </dgm:pt>
    <dgm:pt modelId="{0B6833A3-C0A7-4C61-BC52-300F6AE9D6B3}" type="pres">
      <dgm:prSet presAssocID="{D2794786-B47B-41BD-BE6C-B0A135EE2335}" presName="quadrant3" presStyleLbl="node1" presStyleIdx="2" presStyleCnt="4">
        <dgm:presLayoutVars>
          <dgm:chMax val="1"/>
          <dgm:bulletEnabled val="1"/>
        </dgm:presLayoutVars>
      </dgm:prSet>
      <dgm:spPr/>
    </dgm:pt>
    <dgm:pt modelId="{5C007A6B-663E-4A35-AA9A-50C97E2025B6}" type="pres">
      <dgm:prSet presAssocID="{D2794786-B47B-41BD-BE6C-B0A135EE2335}" presName="quadrant4" presStyleLbl="node1" presStyleIdx="3" presStyleCnt="4">
        <dgm:presLayoutVars>
          <dgm:chMax val="1"/>
          <dgm:bulletEnabled val="1"/>
        </dgm:presLayoutVars>
      </dgm:prSet>
      <dgm:spPr/>
    </dgm:pt>
    <dgm:pt modelId="{0A1B5DC0-DEFF-4C7F-9E5F-33F4658E3200}" type="pres">
      <dgm:prSet presAssocID="{D2794786-B47B-41BD-BE6C-B0A135EE2335}" presName="quadrantPlaceholder" presStyleCnt="0"/>
      <dgm:spPr/>
    </dgm:pt>
    <dgm:pt modelId="{2D6D2C4E-4E71-42E5-983A-AC520666A960}" type="pres">
      <dgm:prSet presAssocID="{D2794786-B47B-41BD-BE6C-B0A135EE2335}" presName="center1" presStyleLbl="fgShp" presStyleIdx="0" presStyleCnt="2"/>
      <dgm:spPr/>
    </dgm:pt>
    <dgm:pt modelId="{879A28AF-95E8-4CD9-897D-B0B2AE0F53A2}" type="pres">
      <dgm:prSet presAssocID="{D2794786-B47B-41BD-BE6C-B0A135EE2335}" presName="center2" presStyleLbl="fgShp" presStyleIdx="1" presStyleCnt="2"/>
      <dgm:spPr/>
    </dgm:pt>
  </dgm:ptLst>
  <dgm:cxnLst>
    <dgm:cxn modelId="{5F90A300-F565-49EF-B30C-247F8CED624F}" type="presOf" srcId="{D2794786-B47B-41BD-BE6C-B0A135EE2335}" destId="{87FDEEC9-84E7-4B7D-9332-C2629428EC2F}" srcOrd="0" destOrd="0" presId="urn:microsoft.com/office/officeart/2005/8/layout/cycle4"/>
    <dgm:cxn modelId="{FAD09816-4ACB-4FAA-BA78-593781BFD07E}" type="presOf" srcId="{1F599EC5-B782-4D14-89C3-0459CBD30C2C}" destId="{CA74943C-176B-4522-9F70-FEC1E734AC4A}" srcOrd="0" destOrd="0" presId="urn:microsoft.com/office/officeart/2005/8/layout/cycle4"/>
    <dgm:cxn modelId="{24ED9C17-D55B-4D6F-94B2-EF05D00CCE6F}" srcId="{D2794786-B47B-41BD-BE6C-B0A135EE2335}" destId="{8C809A49-5B2A-42D1-9938-D3B232F1134B}" srcOrd="1" destOrd="0" parTransId="{6DBDAFEC-7C89-4CE9-BDAD-5078B9EC3243}" sibTransId="{60A3FBBC-A2D5-4F92-B474-D49175B81CB9}"/>
    <dgm:cxn modelId="{7037331C-623D-41DE-B244-F8A1461390FD}" type="presOf" srcId="{CDA31CC5-7707-4329-B194-36B1AB036BFE}" destId="{2CC1E092-BB02-4CC2-B92F-5523CB37299E}" srcOrd="1" destOrd="0" presId="urn:microsoft.com/office/officeart/2005/8/layout/cycle4"/>
    <dgm:cxn modelId="{36E59939-A577-46FF-9CD8-EB6112D9FACF}" type="presOf" srcId="{976F07B6-4C97-4536-8AF6-7541450F04F9}" destId="{463AB4DE-ACC7-4021-B865-76481A01576B}" srcOrd="1" destOrd="0" presId="urn:microsoft.com/office/officeart/2005/8/layout/cycle4"/>
    <dgm:cxn modelId="{85FBA03A-0605-4B7B-B6E3-09A6C6D823F5}" srcId="{D2794786-B47B-41BD-BE6C-B0A135EE2335}" destId="{85767C63-379E-4EA9-81BD-F74BF12E6868}" srcOrd="3" destOrd="0" parTransId="{683645AE-5C6F-4FF7-93BA-8DE8B2967CB8}" sibTransId="{FA7084F4-90EF-4601-A7D7-079CDBC12E22}"/>
    <dgm:cxn modelId="{8593175E-8DF0-49CE-A04A-0D2D3C39681E}" type="presOf" srcId="{85767C63-379E-4EA9-81BD-F74BF12E6868}" destId="{5C007A6B-663E-4A35-AA9A-50C97E2025B6}" srcOrd="0" destOrd="0" presId="urn:microsoft.com/office/officeart/2005/8/layout/cycle4"/>
    <dgm:cxn modelId="{B562924E-7334-4AED-BEA8-56DA2098BD2C}" type="presOf" srcId="{1F599EC5-B782-4D14-89C3-0459CBD30C2C}" destId="{EF91DBEE-BF6E-47E5-B58B-F07596CDAF6B}" srcOrd="1" destOrd="0" presId="urn:microsoft.com/office/officeart/2005/8/layout/cycle4"/>
    <dgm:cxn modelId="{8A5B3070-B50A-421F-820E-C39557DA3126}" srcId="{D2794786-B47B-41BD-BE6C-B0A135EE2335}" destId="{E22DC281-66A9-49FC-ACB1-896B30327A15}" srcOrd="2" destOrd="0" parTransId="{BD3AFC35-7B6E-4980-B595-D15AD829E508}" sibTransId="{505EADAE-9137-4E98-8F14-9F2353DC65CB}"/>
    <dgm:cxn modelId="{99881253-DFEB-4F25-AFC3-93B93B9A3127}" srcId="{9456DEE4-71AF-43C0-8673-A9B63A6202CD}" destId="{CDA31CC5-7707-4329-B194-36B1AB036BFE}" srcOrd="0" destOrd="0" parTransId="{58E056C3-020A-4C14-82D9-7EBD187A1640}" sibTransId="{FAF554E0-B6C6-4C37-8E9E-EC072A3C5F4F}"/>
    <dgm:cxn modelId="{382D3958-8F0E-4601-AF76-B2750786480B}" type="presOf" srcId="{976F07B6-4C97-4536-8AF6-7541450F04F9}" destId="{0C68F4EF-76BD-476A-A201-92CCF503B176}" srcOrd="0" destOrd="0" presId="urn:microsoft.com/office/officeart/2005/8/layout/cycle4"/>
    <dgm:cxn modelId="{FAEEB578-B5F0-4A85-B002-BE27890E1118}" srcId="{85767C63-379E-4EA9-81BD-F74BF12E6868}" destId="{D3D883DF-1384-475E-9A83-B77F5F2353D3}" srcOrd="0" destOrd="0" parTransId="{D7A13BCB-F562-4EB6-A2DE-212B42D75901}" sibTransId="{287E6078-F1B8-41B7-93B7-195BD526D537}"/>
    <dgm:cxn modelId="{AB276480-BACA-43B4-A198-69F5C6AC6048}" type="presOf" srcId="{D3D883DF-1384-475E-9A83-B77F5F2353D3}" destId="{FDAFC9DF-2098-4C72-AEB9-5223A4A73267}" srcOrd="1" destOrd="0" presId="urn:microsoft.com/office/officeart/2005/8/layout/cycle4"/>
    <dgm:cxn modelId="{A49E3A91-F9E1-4EDA-B969-C334E00690BE}" srcId="{E22DC281-66A9-49FC-ACB1-896B30327A15}" destId="{976F07B6-4C97-4536-8AF6-7541450F04F9}" srcOrd="0" destOrd="0" parTransId="{26C14F0F-359F-4BC4-AE92-FAB13A3EDE50}" sibTransId="{A811DF75-E908-495A-BE72-50CD8CAA337C}"/>
    <dgm:cxn modelId="{E3D94B96-E51C-4AF9-86B3-67F76EEAD911}" type="presOf" srcId="{D3D883DF-1384-475E-9A83-B77F5F2353D3}" destId="{CA5EB9D1-D71D-4FB6-B149-9074B1849548}" srcOrd="0" destOrd="0" presId="urn:microsoft.com/office/officeart/2005/8/layout/cycle4"/>
    <dgm:cxn modelId="{390DDD97-D1DE-43D3-92A9-33BEC1286D11}" type="presOf" srcId="{9456DEE4-71AF-43C0-8673-A9B63A6202CD}" destId="{56161D9C-4923-4253-910E-45BB2D839052}" srcOrd="0" destOrd="0" presId="urn:microsoft.com/office/officeart/2005/8/layout/cycle4"/>
    <dgm:cxn modelId="{BF4061A8-5E41-4933-B6E8-2A450F4C2BB8}" type="presOf" srcId="{CDA31CC5-7707-4329-B194-36B1AB036BFE}" destId="{2374A81C-96CF-4970-9735-097E36C61C32}" srcOrd="0" destOrd="0" presId="urn:microsoft.com/office/officeart/2005/8/layout/cycle4"/>
    <dgm:cxn modelId="{37FEC0D3-642A-43BB-B812-D0DDA22A3882}" srcId="{D2794786-B47B-41BD-BE6C-B0A135EE2335}" destId="{9456DEE4-71AF-43C0-8673-A9B63A6202CD}" srcOrd="0" destOrd="0" parTransId="{74AA509F-F707-43F5-96DD-AFD69A230124}" sibTransId="{9AA775ED-25B2-464A-BD9A-43F25BC57C9B}"/>
    <dgm:cxn modelId="{D0D12FE9-BCC3-4616-923A-E6FFE852ED7E}" type="presOf" srcId="{E22DC281-66A9-49FC-ACB1-896B30327A15}" destId="{0B6833A3-C0A7-4C61-BC52-300F6AE9D6B3}" srcOrd="0" destOrd="0" presId="urn:microsoft.com/office/officeart/2005/8/layout/cycle4"/>
    <dgm:cxn modelId="{70626DE9-2CFA-4CE9-8B38-ABF262275739}" type="presOf" srcId="{8C809A49-5B2A-42D1-9938-D3B232F1134B}" destId="{46C96C9C-80A8-45D0-A2EB-7EF91E71F371}" srcOrd="0" destOrd="0" presId="urn:microsoft.com/office/officeart/2005/8/layout/cycle4"/>
    <dgm:cxn modelId="{E27396FC-EE90-445A-9A46-D764FA654004}" srcId="{8C809A49-5B2A-42D1-9938-D3B232F1134B}" destId="{1F599EC5-B782-4D14-89C3-0459CBD30C2C}" srcOrd="0" destOrd="0" parTransId="{20FF0B51-B6E9-43EE-A8E0-73B1561823ED}" sibTransId="{BA1AC20F-73DB-45BC-805A-77D656045EFC}"/>
    <dgm:cxn modelId="{774A5EAE-B829-41C9-A29A-0EBF52FF28B4}" type="presParOf" srcId="{87FDEEC9-84E7-4B7D-9332-C2629428EC2F}" destId="{4ACC4E65-7440-4B71-8E83-AB1813569FCC}" srcOrd="0" destOrd="0" presId="urn:microsoft.com/office/officeart/2005/8/layout/cycle4"/>
    <dgm:cxn modelId="{450A92A6-9036-4685-9DC4-E8F5016F3437}" type="presParOf" srcId="{4ACC4E65-7440-4B71-8E83-AB1813569FCC}" destId="{DA58DEC3-A449-4D0D-BFFA-7B05C313EC3F}" srcOrd="0" destOrd="0" presId="urn:microsoft.com/office/officeart/2005/8/layout/cycle4"/>
    <dgm:cxn modelId="{265C7B2D-DEEC-4803-830A-1B4C01A14505}" type="presParOf" srcId="{DA58DEC3-A449-4D0D-BFFA-7B05C313EC3F}" destId="{2374A81C-96CF-4970-9735-097E36C61C32}" srcOrd="0" destOrd="0" presId="urn:microsoft.com/office/officeart/2005/8/layout/cycle4"/>
    <dgm:cxn modelId="{D2E9231A-51A5-487A-B029-12C0421FCB22}" type="presParOf" srcId="{DA58DEC3-A449-4D0D-BFFA-7B05C313EC3F}" destId="{2CC1E092-BB02-4CC2-B92F-5523CB37299E}" srcOrd="1" destOrd="0" presId="urn:microsoft.com/office/officeart/2005/8/layout/cycle4"/>
    <dgm:cxn modelId="{AB4F6303-2A8B-4D1B-83F6-230D9E6B2F4E}" type="presParOf" srcId="{4ACC4E65-7440-4B71-8E83-AB1813569FCC}" destId="{8B74AD3B-BBC0-4104-9680-FD5818F8ECA3}" srcOrd="1" destOrd="0" presId="urn:microsoft.com/office/officeart/2005/8/layout/cycle4"/>
    <dgm:cxn modelId="{5416B367-0EAA-48C3-A018-8D685EF54914}" type="presParOf" srcId="{8B74AD3B-BBC0-4104-9680-FD5818F8ECA3}" destId="{CA74943C-176B-4522-9F70-FEC1E734AC4A}" srcOrd="0" destOrd="0" presId="urn:microsoft.com/office/officeart/2005/8/layout/cycle4"/>
    <dgm:cxn modelId="{5FFD68F9-5352-454F-93FF-9CE73ED56884}" type="presParOf" srcId="{8B74AD3B-BBC0-4104-9680-FD5818F8ECA3}" destId="{EF91DBEE-BF6E-47E5-B58B-F07596CDAF6B}" srcOrd="1" destOrd="0" presId="urn:microsoft.com/office/officeart/2005/8/layout/cycle4"/>
    <dgm:cxn modelId="{0C52E2BC-B94B-427D-9691-DDD394DA0CBE}" type="presParOf" srcId="{4ACC4E65-7440-4B71-8E83-AB1813569FCC}" destId="{93371D97-DAC1-4520-9594-CAF9497BB8E0}" srcOrd="2" destOrd="0" presId="urn:microsoft.com/office/officeart/2005/8/layout/cycle4"/>
    <dgm:cxn modelId="{F82731A5-D149-47DD-AF5E-1912D792D55D}" type="presParOf" srcId="{93371D97-DAC1-4520-9594-CAF9497BB8E0}" destId="{0C68F4EF-76BD-476A-A201-92CCF503B176}" srcOrd="0" destOrd="0" presId="urn:microsoft.com/office/officeart/2005/8/layout/cycle4"/>
    <dgm:cxn modelId="{7325C608-4593-448F-8586-47B36197ABFE}" type="presParOf" srcId="{93371D97-DAC1-4520-9594-CAF9497BB8E0}" destId="{463AB4DE-ACC7-4021-B865-76481A01576B}" srcOrd="1" destOrd="0" presId="urn:microsoft.com/office/officeart/2005/8/layout/cycle4"/>
    <dgm:cxn modelId="{8A2AD96F-EE09-4D3B-B093-561AE1CCB04B}" type="presParOf" srcId="{4ACC4E65-7440-4B71-8E83-AB1813569FCC}" destId="{A47B06EC-E606-4BDE-AFCB-950764C99390}" srcOrd="3" destOrd="0" presId="urn:microsoft.com/office/officeart/2005/8/layout/cycle4"/>
    <dgm:cxn modelId="{11E3BE31-FD65-495E-B770-6AEEAF185550}" type="presParOf" srcId="{A47B06EC-E606-4BDE-AFCB-950764C99390}" destId="{CA5EB9D1-D71D-4FB6-B149-9074B1849548}" srcOrd="0" destOrd="0" presId="urn:microsoft.com/office/officeart/2005/8/layout/cycle4"/>
    <dgm:cxn modelId="{F8CE41BE-7193-4071-B260-82A23941CD01}" type="presParOf" srcId="{A47B06EC-E606-4BDE-AFCB-950764C99390}" destId="{FDAFC9DF-2098-4C72-AEB9-5223A4A73267}" srcOrd="1" destOrd="0" presId="urn:microsoft.com/office/officeart/2005/8/layout/cycle4"/>
    <dgm:cxn modelId="{6486C759-0ADB-46E6-A93C-32ABA489AB2D}" type="presParOf" srcId="{4ACC4E65-7440-4B71-8E83-AB1813569FCC}" destId="{51DD406B-567D-44F5-86D1-C5E3A534C867}" srcOrd="4" destOrd="0" presId="urn:microsoft.com/office/officeart/2005/8/layout/cycle4"/>
    <dgm:cxn modelId="{1842219E-9DE2-4CE8-B791-8F70DC569B93}" type="presParOf" srcId="{87FDEEC9-84E7-4B7D-9332-C2629428EC2F}" destId="{E81A6512-C356-4145-B1A6-A5A9C746AD1D}" srcOrd="1" destOrd="0" presId="urn:microsoft.com/office/officeart/2005/8/layout/cycle4"/>
    <dgm:cxn modelId="{834F11B5-0690-4AF3-889D-EA3101277F01}" type="presParOf" srcId="{E81A6512-C356-4145-B1A6-A5A9C746AD1D}" destId="{56161D9C-4923-4253-910E-45BB2D839052}" srcOrd="0" destOrd="0" presId="urn:microsoft.com/office/officeart/2005/8/layout/cycle4"/>
    <dgm:cxn modelId="{A8B3AD92-CB97-4629-9282-6DF49F7C97B9}" type="presParOf" srcId="{E81A6512-C356-4145-B1A6-A5A9C746AD1D}" destId="{46C96C9C-80A8-45D0-A2EB-7EF91E71F371}" srcOrd="1" destOrd="0" presId="urn:microsoft.com/office/officeart/2005/8/layout/cycle4"/>
    <dgm:cxn modelId="{E8923983-07BC-489D-BD41-B0944539896A}" type="presParOf" srcId="{E81A6512-C356-4145-B1A6-A5A9C746AD1D}" destId="{0B6833A3-C0A7-4C61-BC52-300F6AE9D6B3}" srcOrd="2" destOrd="0" presId="urn:microsoft.com/office/officeart/2005/8/layout/cycle4"/>
    <dgm:cxn modelId="{AFE7DA37-1557-4989-9F21-54AAEA37E5F3}" type="presParOf" srcId="{E81A6512-C356-4145-B1A6-A5A9C746AD1D}" destId="{5C007A6B-663E-4A35-AA9A-50C97E2025B6}" srcOrd="3" destOrd="0" presId="urn:microsoft.com/office/officeart/2005/8/layout/cycle4"/>
    <dgm:cxn modelId="{804B5154-374E-470C-85EC-E761743D8DBD}" type="presParOf" srcId="{E81A6512-C356-4145-B1A6-A5A9C746AD1D}" destId="{0A1B5DC0-DEFF-4C7F-9E5F-33F4658E3200}" srcOrd="4" destOrd="0" presId="urn:microsoft.com/office/officeart/2005/8/layout/cycle4"/>
    <dgm:cxn modelId="{A9698B8B-CA49-4E91-AD72-AC44711FF013}" type="presParOf" srcId="{87FDEEC9-84E7-4B7D-9332-C2629428EC2F}" destId="{2D6D2C4E-4E71-42E5-983A-AC520666A960}" srcOrd="2" destOrd="0" presId="urn:microsoft.com/office/officeart/2005/8/layout/cycle4"/>
    <dgm:cxn modelId="{7E87E5F8-D100-45E4-9E5C-515B1BED3076}" type="presParOf" srcId="{87FDEEC9-84E7-4B7D-9332-C2629428EC2F}" destId="{879A28AF-95E8-4CD9-897D-B0B2AE0F53A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8F4EF-76BD-476A-A201-92CCF503B176}">
      <dsp:nvSpPr>
        <dsp:cNvPr id="0" name=""/>
        <dsp:cNvSpPr/>
      </dsp:nvSpPr>
      <dsp:spPr>
        <a:xfrm>
          <a:off x="4955621"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3</a:t>
          </a:r>
          <a:r>
            <a:rPr lang="en-GB" sz="1500" kern="1200" dirty="0">
              <a:solidFill>
                <a:srgbClr val="FF0000"/>
              </a:solidFill>
            </a:rPr>
            <a:t>: </a:t>
          </a:r>
          <a:r>
            <a:rPr lang="en-GB" sz="1500" kern="1200" dirty="0"/>
            <a:t>Information Extraction.</a:t>
          </a:r>
          <a:endParaRPr lang="LID4096" sz="1500" kern="1200" dirty="0"/>
        </a:p>
      </dsp:txBody>
      <dsp:txXfrm>
        <a:off x="5796757" y="4156276"/>
        <a:ext cx="1797595" cy="1224300"/>
      </dsp:txXfrm>
    </dsp:sp>
    <dsp:sp modelId="{CA5EB9D1-D71D-4FB6-B149-9074B1849548}">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4 :</a:t>
          </a:r>
          <a:r>
            <a:rPr lang="en-GB" sz="1500" kern="1200" dirty="0"/>
            <a:t> Geospatial Analysis, *Network Analysis.</a:t>
          </a:r>
          <a:endParaRPr lang="LID4096" sz="1500" kern="1200" dirty="0"/>
        </a:p>
      </dsp:txBody>
      <dsp:txXfrm>
        <a:off x="579956" y="4156276"/>
        <a:ext cx="1797595" cy="1224300"/>
      </dsp:txXfrm>
    </dsp:sp>
    <dsp:sp modelId="{CA74943C-176B-4522-9F70-FEC1E734AC4A}">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2:</a:t>
          </a:r>
          <a:r>
            <a:rPr lang="en-GB" sz="1500" kern="1200" dirty="0"/>
            <a:t> cleaning and pre-processing</a:t>
          </a:r>
          <a:endParaRPr lang="LID4096" sz="1500" kern="1200" dirty="0"/>
        </a:p>
      </dsp:txBody>
      <dsp:txXfrm>
        <a:off x="5750448" y="38090"/>
        <a:ext cx="1797595" cy="1224300"/>
      </dsp:txXfrm>
    </dsp:sp>
    <dsp:sp modelId="{2374A81C-96CF-4970-9735-097E36C61C32}">
      <dsp:nvSpPr>
        <dsp:cNvPr id="0" name=""/>
        <dsp:cNvSpPr/>
      </dsp:nvSpPr>
      <dsp:spPr>
        <a:xfrm>
          <a:off x="541866"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1: </a:t>
          </a:r>
          <a:r>
            <a:rPr lang="en-GB" sz="1500" kern="1200" dirty="0" err="1"/>
            <a:t>webscrapping</a:t>
          </a:r>
          <a:endParaRPr lang="LID4096" sz="1500" kern="1200" dirty="0"/>
        </a:p>
      </dsp:txBody>
      <dsp:txXfrm>
        <a:off x="579956" y="38090"/>
        <a:ext cx="1797595" cy="1224300"/>
      </dsp:txXfrm>
    </dsp:sp>
    <dsp:sp modelId="{56161D9C-4923-4253-910E-45BB2D839052}">
      <dsp:nvSpPr>
        <dsp:cNvPr id="0" name=""/>
        <dsp:cNvSpPr/>
      </dsp:nvSpPr>
      <dsp:spPr>
        <a:xfrm>
          <a:off x="1659846"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Acquisition</a:t>
          </a:r>
          <a:endParaRPr lang="LID4096" sz="1700" b="1" kern="1200" dirty="0">
            <a:solidFill>
              <a:schemeClr val="tx1"/>
            </a:solidFill>
          </a:endParaRPr>
        </a:p>
      </dsp:txBody>
      <dsp:txXfrm>
        <a:off x="2347056" y="1050273"/>
        <a:ext cx="1659072" cy="1659072"/>
      </dsp:txXfrm>
    </dsp:sp>
    <dsp:sp modelId="{46C96C9C-80A8-45D0-A2EB-7EF91E71F371}">
      <dsp:nvSpPr>
        <dsp:cNvPr id="0" name=""/>
        <dsp:cNvSpPr/>
      </dsp:nvSpPr>
      <dsp:spPr>
        <a:xfrm rot="5400000">
          <a:off x="4123981"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Cleaning and Pre-processing</a:t>
          </a:r>
          <a:endParaRPr lang="LID4096" sz="1700" b="1" kern="1200" dirty="0">
            <a:solidFill>
              <a:schemeClr val="tx1"/>
            </a:solidFill>
          </a:endParaRPr>
        </a:p>
      </dsp:txBody>
      <dsp:txXfrm rot="-5400000">
        <a:off x="4123981" y="1050273"/>
        <a:ext cx="1659072" cy="1659072"/>
      </dsp:txXfrm>
    </dsp:sp>
    <dsp:sp modelId="{0B6833A3-C0A7-4C61-BC52-300F6AE9D6B3}">
      <dsp:nvSpPr>
        <dsp:cNvPr id="0" name=""/>
        <dsp:cNvSpPr/>
      </dsp:nvSpPr>
      <dsp:spPr>
        <a:xfrm rot="10800000">
          <a:off x="4118186"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Analysis</a:t>
          </a:r>
          <a:endParaRPr lang="LID4096" sz="1700" b="1" kern="1200" dirty="0">
            <a:solidFill>
              <a:schemeClr val="tx1"/>
            </a:solidFill>
          </a:endParaRPr>
        </a:p>
      </dsp:txBody>
      <dsp:txXfrm rot="10800000">
        <a:off x="4118186" y="2763520"/>
        <a:ext cx="1659072" cy="1659072"/>
      </dsp:txXfrm>
    </dsp:sp>
    <dsp:sp modelId="{5C007A6B-663E-4A35-AA9A-50C97E2025B6}">
      <dsp:nvSpPr>
        <dsp:cNvPr id="0" name=""/>
        <dsp:cNvSpPr/>
      </dsp:nvSpPr>
      <dsp:spPr>
        <a:xfrm rot="16200000">
          <a:off x="1663530"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Visualization</a:t>
          </a:r>
          <a:endParaRPr lang="LID4096" sz="1700" b="1" kern="1200" dirty="0">
            <a:solidFill>
              <a:schemeClr val="tx1"/>
            </a:solidFill>
          </a:endParaRPr>
        </a:p>
      </dsp:txBody>
      <dsp:txXfrm rot="5400000">
        <a:off x="2350740" y="2763520"/>
        <a:ext cx="1659072" cy="1659072"/>
      </dsp:txXfrm>
    </dsp:sp>
    <dsp:sp modelId="{2D6D2C4E-4E71-42E5-983A-AC520666A960}">
      <dsp:nvSpPr>
        <dsp:cNvPr id="0" name=""/>
        <dsp:cNvSpPr/>
      </dsp:nvSpPr>
      <dsp:spPr>
        <a:xfrm>
          <a:off x="3658954" y="2221653"/>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A28AF-95E8-4CD9-897D-B0B2AE0F53A2}">
      <dsp:nvSpPr>
        <dsp:cNvPr id="0" name=""/>
        <dsp:cNvSpPr/>
      </dsp:nvSpPr>
      <dsp:spPr>
        <a:xfrm rot="10800000">
          <a:off x="3658954" y="2492586"/>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151A8-1E5F-4FA6-8049-7DC5EB675564}">
      <dsp:nvSpPr>
        <dsp:cNvPr id="0" name=""/>
        <dsp:cNvSpPr/>
      </dsp:nvSpPr>
      <dsp:spPr>
        <a:xfrm>
          <a:off x="11017" y="0"/>
          <a:ext cx="853260" cy="6894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E3990A-7DF6-492F-883A-814CEB5E630E}">
      <dsp:nvSpPr>
        <dsp:cNvPr id="0" name=""/>
        <dsp:cNvSpPr/>
      </dsp:nvSpPr>
      <dsp:spPr>
        <a:xfrm>
          <a:off x="11017"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Education</a:t>
          </a:r>
          <a:endParaRPr lang="en-US" sz="2000" kern="1200"/>
        </a:p>
      </dsp:txBody>
      <dsp:txXfrm>
        <a:off x="11017" y="797723"/>
        <a:ext cx="2437887" cy="295480"/>
      </dsp:txXfrm>
    </dsp:sp>
    <dsp:sp modelId="{73873B2F-F496-417C-81B4-5906BC0AD9F1}">
      <dsp:nvSpPr>
        <dsp:cNvPr id="0" name=""/>
        <dsp:cNvSpPr/>
      </dsp:nvSpPr>
      <dsp:spPr>
        <a:xfrm>
          <a:off x="11017"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dirty="0"/>
            <a:t>B.A. English Philology, University of Salamanca, Spain (2006-2011).</a:t>
          </a:r>
          <a:endParaRPr lang="en-US" sz="1500" kern="1200" dirty="0"/>
        </a:p>
        <a:p>
          <a:pPr marL="0" lvl="0" indent="0" algn="l" defTabSz="666750">
            <a:lnSpc>
              <a:spcPct val="90000"/>
            </a:lnSpc>
            <a:spcBef>
              <a:spcPct val="0"/>
            </a:spcBef>
            <a:spcAft>
              <a:spcPct val="35000"/>
            </a:spcAft>
            <a:buNone/>
          </a:pPr>
          <a:r>
            <a:rPr lang="en-GB" sz="1500" kern="1200"/>
            <a:t>M.A. Spanish Studies, University of Virginia, USA (2011-2013).</a:t>
          </a:r>
          <a:endParaRPr lang="en-US" sz="1500" kern="1200"/>
        </a:p>
        <a:p>
          <a:pPr marL="0" lvl="0" indent="0" algn="l" defTabSz="666750">
            <a:lnSpc>
              <a:spcPct val="90000"/>
            </a:lnSpc>
            <a:spcBef>
              <a:spcPct val="0"/>
            </a:spcBef>
            <a:spcAft>
              <a:spcPct val="35000"/>
            </a:spcAft>
            <a:buNone/>
          </a:pPr>
          <a:r>
            <a:rPr lang="en-GB" sz="1500" kern="1200"/>
            <a:t>PhD Hispanic Languages and Literatures, University of California, Berkeley (2013-2019).</a:t>
          </a:r>
          <a:endParaRPr lang="en-US" sz="1500" kern="1200"/>
        </a:p>
      </dsp:txBody>
      <dsp:txXfrm>
        <a:off x="11017" y="1143561"/>
        <a:ext cx="2437887" cy="1975558"/>
      </dsp:txXfrm>
    </dsp:sp>
    <dsp:sp modelId="{48835123-79BE-4D34-8C31-F17CBCE9B848}">
      <dsp:nvSpPr>
        <dsp:cNvPr id="0" name=""/>
        <dsp:cNvSpPr/>
      </dsp:nvSpPr>
      <dsp:spPr>
        <a:xfrm>
          <a:off x="2875536" y="0"/>
          <a:ext cx="853260" cy="6894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5F729-20AF-48C5-B83F-CD90D67237D1}">
      <dsp:nvSpPr>
        <dsp:cNvPr id="0" name=""/>
        <dsp:cNvSpPr/>
      </dsp:nvSpPr>
      <dsp:spPr>
        <a:xfrm>
          <a:off x="2875536"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Work Experience</a:t>
          </a:r>
          <a:endParaRPr lang="en-US" sz="2000" kern="1200"/>
        </a:p>
      </dsp:txBody>
      <dsp:txXfrm>
        <a:off x="2875536" y="797723"/>
        <a:ext cx="2437887" cy="295480"/>
      </dsp:txXfrm>
    </dsp:sp>
    <dsp:sp modelId="{B7F384FA-5501-40A8-84FC-E37D1CB4211E}">
      <dsp:nvSpPr>
        <dsp:cNvPr id="0" name=""/>
        <dsp:cNvSpPr/>
      </dsp:nvSpPr>
      <dsp:spPr>
        <a:xfrm>
          <a:off x="2875536"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a:t>Data Science Post-doctoral researcher, Technical University of Munich (2019-2021).</a:t>
          </a:r>
          <a:endParaRPr lang="en-US" sz="1500" kern="1200"/>
        </a:p>
        <a:p>
          <a:pPr marL="0" lvl="0" indent="0" algn="l" defTabSz="666750">
            <a:lnSpc>
              <a:spcPct val="90000"/>
            </a:lnSpc>
            <a:spcBef>
              <a:spcPct val="0"/>
            </a:spcBef>
            <a:spcAft>
              <a:spcPct val="35000"/>
            </a:spcAft>
            <a:buNone/>
          </a:pPr>
          <a:r>
            <a:rPr lang="en-GB" sz="1500" kern="1200"/>
            <a:t>Data Science Post-doctoral researcher, Institute of Computational Linguistics, UZH (2021-2023).</a:t>
          </a:r>
          <a:endParaRPr lang="en-US" sz="1500" kern="1200"/>
        </a:p>
        <a:p>
          <a:pPr marL="0" lvl="0" indent="0" algn="l" defTabSz="666750">
            <a:lnSpc>
              <a:spcPct val="90000"/>
            </a:lnSpc>
            <a:spcBef>
              <a:spcPct val="0"/>
            </a:spcBef>
            <a:spcAft>
              <a:spcPct val="35000"/>
            </a:spcAft>
            <a:buNone/>
          </a:pPr>
          <a:r>
            <a:rPr lang="en-GB" sz="1500" kern="1200"/>
            <a:t>Lecturer, IT Zentrale Informatik, University of Zurich (2023-). </a:t>
          </a:r>
          <a:endParaRPr lang="en-US" sz="1500" kern="1200"/>
        </a:p>
      </dsp:txBody>
      <dsp:txXfrm>
        <a:off x="2875536" y="1143561"/>
        <a:ext cx="2437887" cy="1975558"/>
      </dsp:txXfrm>
    </dsp:sp>
    <dsp:sp modelId="{600E5CB8-158D-4307-A571-F4FE22449429}">
      <dsp:nvSpPr>
        <dsp:cNvPr id="0" name=""/>
        <dsp:cNvSpPr/>
      </dsp:nvSpPr>
      <dsp:spPr>
        <a:xfrm>
          <a:off x="5740054" y="0"/>
          <a:ext cx="853260" cy="6894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47C7DC-9874-46B3-93D2-5C15279C1086}">
      <dsp:nvSpPr>
        <dsp:cNvPr id="0" name=""/>
        <dsp:cNvSpPr/>
      </dsp:nvSpPr>
      <dsp:spPr>
        <a:xfrm>
          <a:off x="5740054"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Areas of Research</a:t>
          </a:r>
          <a:endParaRPr lang="en-US" sz="2000" kern="1200"/>
        </a:p>
      </dsp:txBody>
      <dsp:txXfrm>
        <a:off x="5740054" y="797723"/>
        <a:ext cx="2437887" cy="295480"/>
      </dsp:txXfrm>
    </dsp:sp>
    <dsp:sp modelId="{F72AAA1D-C235-4976-9BAB-6E1E070A1DE8}">
      <dsp:nvSpPr>
        <dsp:cNvPr id="0" name=""/>
        <dsp:cNvSpPr/>
      </dsp:nvSpPr>
      <dsp:spPr>
        <a:xfrm>
          <a:off x="5740054"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a:t>Digital Humanities</a:t>
          </a:r>
          <a:endParaRPr lang="en-US" sz="1500" kern="1200"/>
        </a:p>
        <a:p>
          <a:pPr marL="0" lvl="0" indent="0" algn="l" defTabSz="666750">
            <a:lnSpc>
              <a:spcPct val="90000"/>
            </a:lnSpc>
            <a:spcBef>
              <a:spcPct val="0"/>
            </a:spcBef>
            <a:spcAft>
              <a:spcPct val="35000"/>
            </a:spcAft>
            <a:buNone/>
          </a:pPr>
          <a:r>
            <a:rPr lang="en-GB" sz="1500" kern="1200"/>
            <a:t>Computational Social Science</a:t>
          </a:r>
          <a:endParaRPr lang="en-US" sz="1500" kern="1200"/>
        </a:p>
        <a:p>
          <a:pPr marL="0" lvl="0" indent="0" algn="l" defTabSz="666750">
            <a:lnSpc>
              <a:spcPct val="90000"/>
            </a:lnSpc>
            <a:spcBef>
              <a:spcPct val="0"/>
            </a:spcBef>
            <a:spcAft>
              <a:spcPct val="35000"/>
            </a:spcAft>
            <a:buNone/>
          </a:pPr>
          <a:r>
            <a:rPr lang="en-GB" sz="1500" kern="1200"/>
            <a:t>Media and Communication Studies.</a:t>
          </a:r>
          <a:endParaRPr lang="en-US" sz="1500" kern="1200"/>
        </a:p>
      </dsp:txBody>
      <dsp:txXfrm>
        <a:off x="5740054" y="1143561"/>
        <a:ext cx="2437887" cy="1975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8F4EF-76BD-476A-A201-92CCF503B176}">
      <dsp:nvSpPr>
        <dsp:cNvPr id="0" name=""/>
        <dsp:cNvSpPr/>
      </dsp:nvSpPr>
      <dsp:spPr>
        <a:xfrm>
          <a:off x="519867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3</a:t>
          </a:r>
          <a:r>
            <a:rPr lang="en-GB" sz="1500" kern="1200" dirty="0">
              <a:solidFill>
                <a:srgbClr val="FF0000"/>
              </a:solidFill>
            </a:rPr>
            <a:t>: </a:t>
          </a:r>
          <a:r>
            <a:rPr lang="en-GB" sz="1500" kern="1200" dirty="0"/>
            <a:t>Information Extraction.</a:t>
          </a:r>
          <a:endParaRPr lang="LID4096" sz="1500" kern="1200" dirty="0"/>
        </a:p>
      </dsp:txBody>
      <dsp:txXfrm>
        <a:off x="6039812" y="4156276"/>
        <a:ext cx="1797595" cy="1224300"/>
      </dsp:txXfrm>
    </dsp:sp>
    <dsp:sp modelId="{CA5EB9D1-D71D-4FB6-B149-9074B1849548}">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4 </a:t>
          </a:r>
          <a:r>
            <a:rPr lang="en-GB" sz="1500" b="1" kern="1200" dirty="0"/>
            <a:t>:</a:t>
          </a:r>
          <a:r>
            <a:rPr lang="en-GB" sz="1500" kern="1200" dirty="0"/>
            <a:t> Geospatial Analysis, *Network Analysis.</a:t>
          </a:r>
          <a:endParaRPr lang="LID4096" sz="1500" kern="1200" dirty="0"/>
        </a:p>
      </dsp:txBody>
      <dsp:txXfrm>
        <a:off x="579956" y="4156276"/>
        <a:ext cx="1797595" cy="1224300"/>
      </dsp:txXfrm>
    </dsp:sp>
    <dsp:sp modelId="{CA74943C-176B-4522-9F70-FEC1E734AC4A}">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2:</a:t>
          </a:r>
          <a:r>
            <a:rPr lang="en-GB" sz="1500" kern="1200" dirty="0"/>
            <a:t> cleaning and pre-processing</a:t>
          </a:r>
          <a:endParaRPr lang="LID4096" sz="1500" kern="1200" dirty="0"/>
        </a:p>
      </dsp:txBody>
      <dsp:txXfrm>
        <a:off x="5750448" y="38090"/>
        <a:ext cx="1797595" cy="1224300"/>
      </dsp:txXfrm>
    </dsp:sp>
    <dsp:sp modelId="{2374A81C-96CF-4970-9735-097E36C61C32}">
      <dsp:nvSpPr>
        <dsp:cNvPr id="0" name=""/>
        <dsp:cNvSpPr/>
      </dsp:nvSpPr>
      <dsp:spPr>
        <a:xfrm>
          <a:off x="559239"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1: </a:t>
          </a:r>
          <a:r>
            <a:rPr lang="en-GB" sz="1500" kern="1200" dirty="0" err="1"/>
            <a:t>webscrapping</a:t>
          </a:r>
          <a:endParaRPr lang="LID4096" sz="1500" kern="1200" dirty="0"/>
        </a:p>
      </dsp:txBody>
      <dsp:txXfrm>
        <a:off x="597329" y="38090"/>
        <a:ext cx="1797595" cy="1224300"/>
      </dsp:txXfrm>
    </dsp:sp>
    <dsp:sp modelId="{56161D9C-4923-4253-910E-45BB2D839052}">
      <dsp:nvSpPr>
        <dsp:cNvPr id="0" name=""/>
        <dsp:cNvSpPr/>
      </dsp:nvSpPr>
      <dsp:spPr>
        <a:xfrm>
          <a:off x="1648279"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Acquisition</a:t>
          </a:r>
          <a:endParaRPr lang="LID4096" sz="1700" b="1" kern="1200" dirty="0">
            <a:solidFill>
              <a:schemeClr val="tx1"/>
            </a:solidFill>
          </a:endParaRPr>
        </a:p>
      </dsp:txBody>
      <dsp:txXfrm>
        <a:off x="2335489" y="1050273"/>
        <a:ext cx="1659072" cy="1659072"/>
      </dsp:txXfrm>
    </dsp:sp>
    <dsp:sp modelId="{46C96C9C-80A8-45D0-A2EB-7EF91E71F371}">
      <dsp:nvSpPr>
        <dsp:cNvPr id="0" name=""/>
        <dsp:cNvSpPr/>
      </dsp:nvSpPr>
      <dsp:spPr>
        <a:xfrm rot="5400000">
          <a:off x="4110303"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Cleaning and Pre-processing</a:t>
          </a:r>
          <a:endParaRPr lang="LID4096" sz="1700" b="1" kern="1200" dirty="0">
            <a:solidFill>
              <a:schemeClr val="tx1"/>
            </a:solidFill>
          </a:endParaRPr>
        </a:p>
      </dsp:txBody>
      <dsp:txXfrm rot="-5400000">
        <a:off x="4110303" y="1050273"/>
        <a:ext cx="1659072" cy="1659072"/>
      </dsp:txXfrm>
    </dsp:sp>
    <dsp:sp modelId="{0B6833A3-C0A7-4C61-BC52-300F6AE9D6B3}">
      <dsp:nvSpPr>
        <dsp:cNvPr id="0" name=""/>
        <dsp:cNvSpPr/>
      </dsp:nvSpPr>
      <dsp:spPr>
        <a:xfrm rot="10800000">
          <a:off x="4118186"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Analysis</a:t>
          </a:r>
          <a:endParaRPr lang="LID4096" sz="1700" b="1" kern="1200" dirty="0">
            <a:solidFill>
              <a:schemeClr val="tx1"/>
            </a:solidFill>
          </a:endParaRPr>
        </a:p>
      </dsp:txBody>
      <dsp:txXfrm rot="10800000">
        <a:off x="4118186" y="2763520"/>
        <a:ext cx="1659072" cy="1659072"/>
      </dsp:txXfrm>
    </dsp:sp>
    <dsp:sp modelId="{5C007A6B-663E-4A35-AA9A-50C97E2025B6}">
      <dsp:nvSpPr>
        <dsp:cNvPr id="0" name=""/>
        <dsp:cNvSpPr/>
      </dsp:nvSpPr>
      <dsp:spPr>
        <a:xfrm rot="16200000">
          <a:off x="1663530"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Visualization</a:t>
          </a:r>
          <a:endParaRPr lang="LID4096" sz="1700" b="1" kern="1200" dirty="0">
            <a:solidFill>
              <a:schemeClr val="tx1"/>
            </a:solidFill>
          </a:endParaRPr>
        </a:p>
      </dsp:txBody>
      <dsp:txXfrm rot="5400000">
        <a:off x="2350740" y="2763520"/>
        <a:ext cx="1659072" cy="1659072"/>
      </dsp:txXfrm>
    </dsp:sp>
    <dsp:sp modelId="{2D6D2C4E-4E71-42E5-983A-AC520666A960}">
      <dsp:nvSpPr>
        <dsp:cNvPr id="0" name=""/>
        <dsp:cNvSpPr/>
      </dsp:nvSpPr>
      <dsp:spPr>
        <a:xfrm>
          <a:off x="3658954" y="2221653"/>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A28AF-95E8-4CD9-897D-B0B2AE0F53A2}">
      <dsp:nvSpPr>
        <dsp:cNvPr id="0" name=""/>
        <dsp:cNvSpPr/>
      </dsp:nvSpPr>
      <dsp:spPr>
        <a:xfrm rot="10800000">
          <a:off x="3658954" y="2492586"/>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522857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2449289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95388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067157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4104086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557209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905180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228325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70467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135761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5/5/2024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12700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5/5/2024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‹Nº›</a:t>
            </a:fld>
            <a:endParaRPr lang="en-US"/>
          </a:p>
        </p:txBody>
      </p:sp>
    </p:spTree>
    <p:extLst>
      <p:ext uri="{BB962C8B-B14F-4D97-AF65-F5344CB8AC3E}">
        <p14:creationId xmlns:p14="http://schemas.microsoft.com/office/powerpoint/2010/main" val="33887293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perplexity.ai/" TargetMode="External"/><Relationship Id="rId2" Type="http://schemas.openxmlformats.org/officeDocument/2006/relationships/hyperlink" Target="mailto:elena.fernandezfernandez@uzh.ch" TargetMode="External"/><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hyperlink" Target="https://www.nltk.org/"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eb.stanford.edu/~jurafsky/slp3/8.pdf" TargetMode="External"/><Relationship Id="rId2" Type="http://schemas.openxmlformats.org/officeDocument/2006/relationships/hyperlink" Target="https://www.nltk.org/book/ch07.html" TargetMode="Externa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hyperlink" Target="https://www.nltk.org/book/ch07.html"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www.nltk.org/book/ch07.html"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nltk.org/book/ch05.html" TargetMode="External"/><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nltk.org/book/ch07.html#fig-chunk-segmentation" TargetMode="Externa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spacy.io/usage/linguistic-features#named-entities" TargetMode="External"/><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video" Target="https://www.youtube.com/embed/Gn_PjruUtrc?feature=oembed" TargetMode="External"/><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libguides.exeter.ac.uk/digitalhumanities/geospatial" TargetMode="External"/><Relationship Id="rId1" Type="http://schemas.openxmlformats.org/officeDocument/2006/relationships/slideLayout" Target="../slideLayouts/slideLayout1.xml"/><Relationship Id="rId4" Type="http://schemas.openxmlformats.org/officeDocument/2006/relationships/image" Target="../media/image45.svg"/></Relationships>
</file>

<file path=ppt/slides/_rels/slide37.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hyperlink" Target="https://litlab.stanford.edu/LiteraryLabPamphlet2.pdf"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bebr.ufl.edu/sites/default/files/SNA_Encyclopedia_Entry_0.pdf"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hyperlink" Target="https://www.nltk.org/book/" TargetMode="External"/><Relationship Id="rId7" Type="http://schemas.openxmlformats.org/officeDocument/2006/relationships/hyperlink" Target="https://github.com/effernan/Python-Basics-Course" TargetMode="External"/><Relationship Id="rId2" Type="http://schemas.openxmlformats.org/officeDocument/2006/relationships/hyperlink" Target="https://www.gutenberg.org/ebooks/34064" TargetMode="External"/><Relationship Id="rId1" Type="http://schemas.openxmlformats.org/officeDocument/2006/relationships/slideLayout" Target="../slideLayouts/slideLayout1.xml"/><Relationship Id="rId6" Type="http://schemas.openxmlformats.org/officeDocument/2006/relationships/hyperlink" Target="https://www.perplexity.ai/" TargetMode="External"/><Relationship Id="rId5" Type="http://schemas.openxmlformats.org/officeDocument/2006/relationships/hyperlink" Target="https://web.stanford.edu/~jurafsky/slp3/" TargetMode="External"/><Relationship Id="rId4" Type="http://schemas.openxmlformats.org/officeDocument/2006/relationships/hyperlink" Target="https://zi-training.zi.uzh.ch/angebot/details/12983?angebotTitel=python-introduction-to-natural-language-processing-nlp&amp;modulId=5018"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ucl.ac.uk/infostudies/melissa-terras/DigitalHumanitiesInfographic.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Floating Numbers And Letters On Top Of A Book">
            <a:extLst>
              <a:ext uri="{FF2B5EF4-FFF2-40B4-BE49-F238E27FC236}">
                <a16:creationId xmlns:a16="http://schemas.microsoft.com/office/drawing/2014/main" id="{1288D518-C5BC-62A5-0B40-9788618808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67900">
                <a:srgbClr val="000000">
                  <a:alpha val="33000"/>
                </a:srgbClr>
              </a:gs>
              <a:gs pos="10000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8A5896-466C-A9D4-D690-74A4A2387008}"/>
              </a:ext>
            </a:extLst>
          </p:cNvPr>
          <p:cNvSpPr>
            <a:spLocks noGrp="1"/>
          </p:cNvSpPr>
          <p:nvPr>
            <p:ph type="ctrTitle"/>
          </p:nvPr>
        </p:nvSpPr>
        <p:spPr>
          <a:xfrm>
            <a:off x="264162" y="621906"/>
            <a:ext cx="5222238" cy="4163454"/>
          </a:xfrm>
        </p:spPr>
        <p:txBody>
          <a:bodyPr>
            <a:normAutofit/>
          </a:bodyPr>
          <a:lstStyle/>
          <a:p>
            <a:r>
              <a:rPr lang="en-GB" sz="3200" dirty="0">
                <a:solidFill>
                  <a:srgbClr val="FF0000"/>
                </a:solidFill>
              </a:rPr>
              <a:t>Python</a:t>
            </a:r>
            <a:r>
              <a:rPr lang="en-GB" sz="3200" b="0" dirty="0">
                <a:solidFill>
                  <a:srgbClr val="FF0000"/>
                </a:solidFill>
              </a:rPr>
              <a:t>:</a:t>
            </a:r>
            <a:r>
              <a:rPr lang="en-GB" sz="3200" dirty="0">
                <a:solidFill>
                  <a:srgbClr val="FFFFFF"/>
                </a:solidFill>
              </a:rPr>
              <a:t> for the Digital Humanities</a:t>
            </a:r>
            <a:br>
              <a:rPr lang="en-GB" sz="3200" dirty="0">
                <a:solidFill>
                  <a:srgbClr val="FFFFFF"/>
                </a:solidFill>
              </a:rPr>
            </a:br>
            <a:br>
              <a:rPr lang="en-GB" sz="3200" dirty="0">
                <a:solidFill>
                  <a:srgbClr val="FFFFFF"/>
                </a:solidFill>
              </a:rPr>
            </a:br>
            <a:r>
              <a:rPr lang="en-GB" sz="3200" dirty="0">
                <a:solidFill>
                  <a:srgbClr val="FF0000"/>
                </a:solidFill>
              </a:rPr>
              <a:t>Instructor:</a:t>
            </a:r>
            <a:br>
              <a:rPr lang="en-GB" sz="3200" dirty="0">
                <a:solidFill>
                  <a:srgbClr val="FFFFFF"/>
                </a:solidFill>
              </a:rPr>
            </a:br>
            <a:r>
              <a:rPr lang="en-GB" sz="3200" dirty="0">
                <a:solidFill>
                  <a:srgbClr val="FFFFFF"/>
                </a:solidFill>
              </a:rPr>
              <a:t>Elena Fernández </a:t>
            </a:r>
            <a:r>
              <a:rPr lang="en-GB" sz="3200" dirty="0" err="1">
                <a:solidFill>
                  <a:srgbClr val="FFFFFF"/>
                </a:solidFill>
              </a:rPr>
              <a:t>Fernández</a:t>
            </a:r>
            <a:br>
              <a:rPr lang="en-GB" sz="3200" dirty="0">
                <a:solidFill>
                  <a:srgbClr val="FFFFFF"/>
                </a:solidFill>
              </a:rPr>
            </a:br>
            <a:br>
              <a:rPr lang="en-GB" sz="3200" dirty="0">
                <a:solidFill>
                  <a:srgbClr val="FFFFFF"/>
                </a:solidFill>
              </a:rPr>
            </a:br>
            <a:r>
              <a:rPr lang="en-GB" sz="3200" dirty="0" err="1">
                <a:solidFill>
                  <a:srgbClr val="FFFFFF"/>
                </a:solidFill>
              </a:rPr>
              <a:t>Zentrale</a:t>
            </a:r>
            <a:r>
              <a:rPr lang="en-GB" sz="3200" dirty="0">
                <a:solidFill>
                  <a:srgbClr val="FFFFFF"/>
                </a:solidFill>
              </a:rPr>
              <a:t> </a:t>
            </a:r>
            <a:r>
              <a:rPr lang="en-GB" sz="3200" dirty="0" err="1">
                <a:solidFill>
                  <a:srgbClr val="FFFFFF"/>
                </a:solidFill>
              </a:rPr>
              <a:t>Informatik</a:t>
            </a:r>
            <a:r>
              <a:rPr lang="en-GB" sz="3200" dirty="0">
                <a:solidFill>
                  <a:srgbClr val="FFFFFF"/>
                </a:solidFill>
              </a:rPr>
              <a:t>, </a:t>
            </a:r>
            <a:r>
              <a:rPr lang="en-GB" sz="3200" dirty="0">
                <a:solidFill>
                  <a:srgbClr val="FF0000"/>
                </a:solidFill>
              </a:rPr>
              <a:t>UZH</a:t>
            </a:r>
            <a:endParaRPr lang="LID4096" sz="3200" dirty="0">
              <a:solidFill>
                <a:srgbClr val="FF0000"/>
              </a:solidFill>
            </a:endParaRPr>
          </a:p>
        </p:txBody>
      </p:sp>
      <p:sp>
        <p:nvSpPr>
          <p:cNvPr id="3" name="Subtitle 2">
            <a:extLst>
              <a:ext uri="{FF2B5EF4-FFF2-40B4-BE49-F238E27FC236}">
                <a16:creationId xmlns:a16="http://schemas.microsoft.com/office/drawing/2014/main" id="{88B78843-2206-B349-08D7-F7BCF06BD4D8}"/>
              </a:ext>
            </a:extLst>
          </p:cNvPr>
          <p:cNvSpPr>
            <a:spLocks noGrp="1"/>
          </p:cNvSpPr>
          <p:nvPr>
            <p:ph type="subTitle" idx="1"/>
          </p:nvPr>
        </p:nvSpPr>
        <p:spPr>
          <a:xfrm>
            <a:off x="1066802" y="3549048"/>
            <a:ext cx="5029198" cy="1956278"/>
          </a:xfrm>
        </p:spPr>
        <p:txBody>
          <a:bodyPr>
            <a:normAutofit/>
          </a:bodyPr>
          <a:lstStyle/>
          <a:p>
            <a:endParaRPr lang="en-GB" dirty="0">
              <a:solidFill>
                <a:srgbClr val="FFFFFF"/>
              </a:solidFill>
            </a:endParaRPr>
          </a:p>
          <a:p>
            <a:endParaRPr lang="LID4096" dirty="0">
              <a:solidFill>
                <a:srgbClr val="FFFFFF"/>
              </a:solidFill>
            </a:endParaRPr>
          </a:p>
        </p:txBody>
      </p:sp>
    </p:spTree>
    <p:extLst>
      <p:ext uri="{BB962C8B-B14F-4D97-AF65-F5344CB8AC3E}">
        <p14:creationId xmlns:p14="http://schemas.microsoft.com/office/powerpoint/2010/main" val="307293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F9C007-0D35-3681-697A-24E1673AA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C635EB-1B7C-3022-7463-AE9B5C1574B4}"/>
              </a:ext>
            </a:extLst>
          </p:cNvPr>
          <p:cNvSpPr>
            <a:spLocks noGrp="1"/>
          </p:cNvSpPr>
          <p:nvPr>
            <p:ph type="title"/>
          </p:nvPr>
        </p:nvSpPr>
        <p:spPr>
          <a:xfrm>
            <a:off x="1066800" y="1442904"/>
            <a:ext cx="3354198" cy="3037701"/>
          </a:xfrm>
        </p:spPr>
        <p:txBody>
          <a:bodyPr anchor="t">
            <a:normAutofit/>
          </a:bodyPr>
          <a:lstStyle/>
          <a:p>
            <a:pPr algn="r"/>
            <a:r>
              <a:rPr lang="en-GB" dirty="0"/>
              <a:t>Steps to follow in a Digital </a:t>
            </a:r>
            <a:r>
              <a:rPr lang="en-GB" dirty="0" err="1"/>
              <a:t>Humanitiets</a:t>
            </a:r>
            <a:r>
              <a:rPr lang="en-GB" dirty="0"/>
              <a:t> Project</a:t>
            </a:r>
            <a:endParaRPr lang="LID4096" dirty="0"/>
          </a:p>
        </p:txBody>
      </p:sp>
      <p:sp>
        <p:nvSpPr>
          <p:cNvPr id="22" name="Content Placeholder 2">
            <a:extLst>
              <a:ext uri="{FF2B5EF4-FFF2-40B4-BE49-F238E27FC236}">
                <a16:creationId xmlns:a16="http://schemas.microsoft.com/office/drawing/2014/main" id="{56E971A0-547E-8556-B6EF-F8A756DF7FBD}"/>
              </a:ext>
            </a:extLst>
          </p:cNvPr>
          <p:cNvSpPr>
            <a:spLocks noGrp="1"/>
          </p:cNvSpPr>
          <p:nvPr>
            <p:ph idx="1"/>
          </p:nvPr>
        </p:nvSpPr>
        <p:spPr>
          <a:xfrm>
            <a:off x="5152845" y="1451294"/>
            <a:ext cx="5896155" cy="4263705"/>
          </a:xfrm>
        </p:spPr>
        <p:txBody>
          <a:bodyPr>
            <a:normAutofit/>
          </a:bodyPr>
          <a:lstStyle/>
          <a:p>
            <a:pPr marL="0" indent="0">
              <a:buNone/>
            </a:pPr>
            <a:r>
              <a:rPr lang="en-GB" dirty="0"/>
              <a:t>1. Data Acquisition</a:t>
            </a:r>
          </a:p>
          <a:p>
            <a:pPr marL="0" indent="0">
              <a:buNone/>
            </a:pPr>
            <a:r>
              <a:rPr lang="en-GB" dirty="0"/>
              <a:t>2. Cleaning and Pre-processing</a:t>
            </a:r>
          </a:p>
          <a:p>
            <a:pPr marL="0" indent="0">
              <a:buNone/>
            </a:pPr>
            <a:r>
              <a:rPr lang="en-GB" dirty="0"/>
              <a:t>3. Data Analysis</a:t>
            </a:r>
          </a:p>
          <a:p>
            <a:pPr marL="0" indent="0">
              <a:buNone/>
            </a:pPr>
            <a:r>
              <a:rPr lang="en-GB" dirty="0"/>
              <a:t>4. Data Visualization</a:t>
            </a:r>
          </a:p>
        </p:txBody>
      </p:sp>
      <p:pic>
        <p:nvPicPr>
          <p:cNvPr id="4" name="Graphic 3" descr="Storytelling with solid fill">
            <a:extLst>
              <a:ext uri="{FF2B5EF4-FFF2-40B4-BE49-F238E27FC236}">
                <a16:creationId xmlns:a16="http://schemas.microsoft.com/office/drawing/2014/main" id="{B07818CC-FF88-831D-1E58-3283AB782C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0920" y="4081781"/>
            <a:ext cx="2138680" cy="2138680"/>
          </a:xfrm>
          <a:prstGeom prst="rect">
            <a:avLst/>
          </a:prstGeom>
        </p:spPr>
      </p:pic>
    </p:spTree>
    <p:extLst>
      <p:ext uri="{BB962C8B-B14F-4D97-AF65-F5344CB8AC3E}">
        <p14:creationId xmlns:p14="http://schemas.microsoft.com/office/powerpoint/2010/main" val="198459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C749-6A2A-6F4F-4614-C0EE25678D86}"/>
              </a:ext>
            </a:extLst>
          </p:cNvPr>
          <p:cNvSpPr>
            <a:spLocks noGrp="1"/>
          </p:cNvSpPr>
          <p:nvPr>
            <p:ph type="ctrTitle"/>
          </p:nvPr>
        </p:nvSpPr>
        <p:spPr>
          <a:xfrm>
            <a:off x="1066801" y="1122363"/>
            <a:ext cx="4409439" cy="838517"/>
          </a:xfrm>
        </p:spPr>
        <p:txBody>
          <a:bodyPr>
            <a:normAutofit fontScale="90000"/>
          </a:bodyPr>
          <a:lstStyle/>
          <a:p>
            <a:r>
              <a:rPr lang="en-GB" dirty="0"/>
              <a:t>What this course </a:t>
            </a:r>
            <a:r>
              <a:rPr lang="en-GB" dirty="0">
                <a:solidFill>
                  <a:srgbClr val="FF0000"/>
                </a:solidFill>
              </a:rPr>
              <a:t>is </a:t>
            </a:r>
            <a:r>
              <a:rPr lang="en-GB" dirty="0"/>
              <a:t>about</a:t>
            </a:r>
            <a:endParaRPr lang="LID4096" dirty="0"/>
          </a:p>
        </p:txBody>
      </p:sp>
      <p:sp>
        <p:nvSpPr>
          <p:cNvPr id="3" name="Subtitle 2">
            <a:extLst>
              <a:ext uri="{FF2B5EF4-FFF2-40B4-BE49-F238E27FC236}">
                <a16:creationId xmlns:a16="http://schemas.microsoft.com/office/drawing/2014/main" id="{AE38D3B8-E583-F95A-1DEF-6F5251EDA39E}"/>
              </a:ext>
            </a:extLst>
          </p:cNvPr>
          <p:cNvSpPr>
            <a:spLocks noGrp="1"/>
          </p:cNvSpPr>
          <p:nvPr>
            <p:ph type="subTitle" idx="1"/>
          </p:nvPr>
        </p:nvSpPr>
        <p:spPr>
          <a:xfrm>
            <a:off x="955041" y="2245360"/>
            <a:ext cx="5515207" cy="2585322"/>
          </a:xfrm>
        </p:spPr>
        <p:txBody>
          <a:bodyPr>
            <a:normAutofit fontScale="47500" lnSpcReduction="20000"/>
          </a:bodyPr>
          <a:lstStyle/>
          <a:p>
            <a:pPr marL="342900" indent="-342900">
              <a:buFont typeface="Arial" panose="020B0604020202020204" pitchFamily="34" charset="0"/>
              <a:buChar char="•"/>
            </a:pPr>
            <a:r>
              <a:rPr lang="en-GB" dirty="0"/>
              <a:t>Teaching</a:t>
            </a:r>
            <a:r>
              <a:rPr lang="en-GB" b="1" dirty="0"/>
              <a:t> </a:t>
            </a:r>
            <a:r>
              <a:rPr lang="en-GB" dirty="0"/>
              <a:t>you how to design your own Digital Humanities Project. It will help you to understand how to take care of: </a:t>
            </a:r>
          </a:p>
          <a:p>
            <a:pPr marL="914400" lvl="1" indent="-457200" algn="l">
              <a:buFont typeface="+mj-lt"/>
              <a:buAutoNum type="arabicPeriod"/>
            </a:pPr>
            <a:r>
              <a:rPr lang="en-GB" dirty="0"/>
              <a:t>Time management. </a:t>
            </a:r>
          </a:p>
          <a:p>
            <a:pPr marL="914400" lvl="1" indent="-457200" algn="l">
              <a:buFont typeface="+mj-lt"/>
              <a:buAutoNum type="arabicPeriod"/>
            </a:pPr>
            <a:r>
              <a:rPr lang="en-GB" dirty="0"/>
              <a:t>Resources needed.</a:t>
            </a:r>
          </a:p>
          <a:p>
            <a:pPr marL="914400" lvl="1" indent="-457200" algn="l">
              <a:buFont typeface="+mj-lt"/>
              <a:buAutoNum type="arabicPeriod"/>
            </a:pPr>
            <a:r>
              <a:rPr lang="en-GB" dirty="0"/>
              <a:t>Understanding what is computational thinking.</a:t>
            </a:r>
          </a:p>
          <a:p>
            <a:pPr marL="914400" lvl="1" indent="-457200" algn="l">
              <a:buFont typeface="+mj-lt"/>
              <a:buAutoNum type="arabicPeriod"/>
            </a:pPr>
            <a:r>
              <a:rPr lang="en-GB" dirty="0"/>
              <a:t>Integrating computational methods (and thinking) into your own research interests.</a:t>
            </a:r>
          </a:p>
          <a:p>
            <a:pPr marL="342900" indent="-342900">
              <a:buFont typeface="Arial" panose="020B0604020202020204" pitchFamily="34" charset="0"/>
              <a:buChar char="•"/>
            </a:pPr>
            <a:r>
              <a:rPr lang="en-GB" dirty="0"/>
              <a:t>It’s a Python-beginner friendly course!</a:t>
            </a:r>
          </a:p>
          <a:p>
            <a:pPr marL="342900" indent="-342900">
              <a:buFont typeface="Arial" panose="020B0604020202020204" pitchFamily="34" charset="0"/>
              <a:buChar char="•"/>
            </a:pPr>
            <a:r>
              <a:rPr lang="en-GB" dirty="0"/>
              <a:t>Giving you some scripts that you can easily adapt to your own Digital Humanities Projects.</a:t>
            </a:r>
          </a:p>
          <a:p>
            <a:pPr marL="342900" indent="-342900">
              <a:buFont typeface="Arial" panose="020B0604020202020204" pitchFamily="34" charset="0"/>
              <a:buChar char="•"/>
            </a:pPr>
            <a:r>
              <a:rPr lang="en-GB" b="1" dirty="0"/>
              <a:t>Learning how to learn </a:t>
            </a:r>
            <a:r>
              <a:rPr lang="en-GB" dirty="0"/>
              <a:t>: providing guidance with how to continue your DH journey independently!</a:t>
            </a:r>
          </a:p>
          <a:p>
            <a:endParaRPr lang="LID4096" dirty="0"/>
          </a:p>
        </p:txBody>
      </p:sp>
      <p:sp>
        <p:nvSpPr>
          <p:cNvPr id="4" name="TextBox 3">
            <a:extLst>
              <a:ext uri="{FF2B5EF4-FFF2-40B4-BE49-F238E27FC236}">
                <a16:creationId xmlns:a16="http://schemas.microsoft.com/office/drawing/2014/main" id="{A7B2C163-D4F6-C93D-57A1-094B460C3427}"/>
              </a:ext>
            </a:extLst>
          </p:cNvPr>
          <p:cNvSpPr txBox="1"/>
          <p:nvPr/>
        </p:nvSpPr>
        <p:spPr>
          <a:xfrm>
            <a:off x="7650480" y="3992880"/>
            <a:ext cx="4368800" cy="1831271"/>
          </a:xfrm>
          <a:prstGeom prst="rect">
            <a:avLst/>
          </a:prstGeom>
          <a:noFill/>
        </p:spPr>
        <p:txBody>
          <a:bodyPr wrap="square" rtlCol="0">
            <a:spAutoFit/>
          </a:bodyPr>
          <a:lstStyle/>
          <a:p>
            <a:r>
              <a:rPr lang="en-GB" b="1" dirty="0"/>
              <a:t>What this course </a:t>
            </a:r>
            <a:r>
              <a:rPr lang="en-GB" b="1" dirty="0">
                <a:solidFill>
                  <a:srgbClr val="FF0000"/>
                </a:solidFill>
              </a:rPr>
              <a:t>is</a:t>
            </a:r>
            <a:r>
              <a:rPr lang="en-GB" b="1" dirty="0"/>
              <a:t> </a:t>
            </a:r>
            <a:r>
              <a:rPr lang="en-GB" b="1" dirty="0">
                <a:solidFill>
                  <a:srgbClr val="FF0000"/>
                </a:solidFill>
              </a:rPr>
              <a:t>not</a:t>
            </a:r>
            <a:r>
              <a:rPr lang="en-GB" b="1" dirty="0"/>
              <a:t> about:</a:t>
            </a:r>
          </a:p>
          <a:p>
            <a:endParaRPr lang="en-GB" b="1" dirty="0"/>
          </a:p>
          <a:p>
            <a:pPr marL="285750" indent="-285750">
              <a:buFont typeface="Arial" panose="020B0604020202020204" pitchFamily="34" charset="0"/>
              <a:buChar char="•"/>
            </a:pPr>
            <a:r>
              <a:rPr lang="en-GB" sz="1050" dirty="0"/>
              <a:t>Providing extensive explanations about the scripts (although the </a:t>
            </a:r>
            <a:r>
              <a:rPr lang="en-GB" sz="1050" dirty="0" err="1"/>
              <a:t>Jupyter</a:t>
            </a:r>
            <a:r>
              <a:rPr lang="en-GB" sz="1050" dirty="0"/>
              <a:t> Notebooks come with many annotations!)</a:t>
            </a:r>
          </a:p>
          <a:p>
            <a:pPr marL="285750" indent="-285750">
              <a:buFont typeface="Arial" panose="020B0604020202020204" pitchFamily="34" charset="0"/>
              <a:buChar char="•"/>
            </a:pPr>
            <a:endParaRPr lang="en-GB" sz="1050" dirty="0"/>
          </a:p>
          <a:p>
            <a:pPr marL="285750" indent="-285750">
              <a:buFont typeface="Arial" panose="020B0604020202020204" pitchFamily="34" charset="0"/>
              <a:buChar char="•"/>
            </a:pPr>
            <a:r>
              <a:rPr lang="en-GB" sz="1050" dirty="0"/>
              <a:t>Covering lots of different computational methodologies.</a:t>
            </a:r>
          </a:p>
          <a:p>
            <a:pPr marL="285750" indent="-285750">
              <a:buFont typeface="Arial" panose="020B0604020202020204" pitchFamily="34" charset="0"/>
              <a:buChar char="•"/>
            </a:pPr>
            <a:endParaRPr lang="en-GB" sz="1050" dirty="0"/>
          </a:p>
          <a:p>
            <a:pPr marL="285750" indent="-285750">
              <a:buFont typeface="Arial" panose="020B0604020202020204" pitchFamily="34" charset="0"/>
              <a:buChar char="•"/>
            </a:pPr>
            <a:r>
              <a:rPr lang="en-GB" sz="1050" dirty="0"/>
              <a:t>If you don´t understand every single line of code it’s ok! The goal is to show you how to do a DH project holistically </a:t>
            </a:r>
            <a:r>
              <a:rPr lang="en-GB" sz="1050" dirty="0">
                <a:sym typeface="Wingdings" panose="05000000000000000000" pitchFamily="2" charset="2"/>
              </a:rPr>
              <a:t> </a:t>
            </a:r>
            <a:endParaRPr lang="LID4096" sz="1050" dirty="0"/>
          </a:p>
        </p:txBody>
      </p:sp>
      <p:pic>
        <p:nvPicPr>
          <p:cNvPr id="6" name="Graphic 5" descr="Thumbs up sign outline">
            <a:extLst>
              <a:ext uri="{FF2B5EF4-FFF2-40B4-BE49-F238E27FC236}">
                <a16:creationId xmlns:a16="http://schemas.microsoft.com/office/drawing/2014/main" id="{B637F708-312A-BA27-77DD-AA896DC948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30718" y="5050416"/>
            <a:ext cx="1489280" cy="1489280"/>
          </a:xfrm>
          <a:prstGeom prst="rect">
            <a:avLst/>
          </a:prstGeom>
        </p:spPr>
      </p:pic>
      <p:pic>
        <p:nvPicPr>
          <p:cNvPr id="8" name="Graphic 7" descr="Thumbs Down outline">
            <a:extLst>
              <a:ext uri="{FF2B5EF4-FFF2-40B4-BE49-F238E27FC236}">
                <a16:creationId xmlns:a16="http://schemas.microsoft.com/office/drawing/2014/main" id="{891D5BBB-D42C-E851-B654-0DFB3626B3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45831" y="1557566"/>
            <a:ext cx="1480788" cy="1480788"/>
          </a:xfrm>
          <a:prstGeom prst="rect">
            <a:avLst/>
          </a:prstGeom>
        </p:spPr>
      </p:pic>
    </p:spTree>
    <p:extLst>
      <p:ext uri="{BB962C8B-B14F-4D97-AF65-F5344CB8AC3E}">
        <p14:creationId xmlns:p14="http://schemas.microsoft.com/office/powerpoint/2010/main" val="408691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E51B-02AB-C2D3-02A1-A885C1A14C4B}"/>
              </a:ext>
            </a:extLst>
          </p:cNvPr>
          <p:cNvSpPr>
            <a:spLocks noGrp="1"/>
          </p:cNvSpPr>
          <p:nvPr>
            <p:ph type="ctrTitle"/>
          </p:nvPr>
        </p:nvSpPr>
        <p:spPr>
          <a:xfrm>
            <a:off x="1066801" y="1122363"/>
            <a:ext cx="4307839" cy="757237"/>
          </a:xfrm>
        </p:spPr>
        <p:txBody>
          <a:bodyPr>
            <a:normAutofit/>
          </a:bodyPr>
          <a:lstStyle/>
          <a:p>
            <a:r>
              <a:rPr lang="en-GB" dirty="0"/>
              <a:t>Some course tips</a:t>
            </a:r>
            <a:endParaRPr lang="LID4096" dirty="0"/>
          </a:p>
        </p:txBody>
      </p:sp>
      <p:sp>
        <p:nvSpPr>
          <p:cNvPr id="3" name="Subtitle 2">
            <a:extLst>
              <a:ext uri="{FF2B5EF4-FFF2-40B4-BE49-F238E27FC236}">
                <a16:creationId xmlns:a16="http://schemas.microsoft.com/office/drawing/2014/main" id="{361C2CA0-C3B2-F9DD-E9F0-E483D7C224A6}"/>
              </a:ext>
            </a:extLst>
          </p:cNvPr>
          <p:cNvSpPr>
            <a:spLocks noGrp="1"/>
          </p:cNvSpPr>
          <p:nvPr>
            <p:ph type="subTitle" idx="1"/>
          </p:nvPr>
        </p:nvSpPr>
        <p:spPr>
          <a:xfrm>
            <a:off x="934722" y="2025047"/>
            <a:ext cx="6640908" cy="4097961"/>
          </a:xfrm>
        </p:spPr>
        <p:txBody>
          <a:bodyPr>
            <a:normAutofit fontScale="62500" lnSpcReduction="20000"/>
          </a:bodyPr>
          <a:lstStyle/>
          <a:p>
            <a:pPr marL="342900" indent="-342900">
              <a:buFont typeface="Arial" panose="020B0604020202020204" pitchFamily="34" charset="0"/>
              <a:buChar char="•"/>
            </a:pPr>
            <a:r>
              <a:rPr lang="en-GB" dirty="0"/>
              <a:t>Try to not copy-paste the code provided in the solutions of the exercises! If you manually write it you will learn much more!</a:t>
            </a:r>
          </a:p>
          <a:p>
            <a:pPr marL="342900" indent="-342900">
              <a:buFont typeface="Arial" panose="020B0604020202020204" pitchFamily="34" charset="0"/>
              <a:buChar char="•"/>
            </a:pPr>
            <a:r>
              <a:rPr lang="en-GB" dirty="0"/>
              <a:t>You are always welcomed to stop me and ask as many questions as you may have during class! </a:t>
            </a:r>
          </a:p>
          <a:p>
            <a:pPr marL="342900" indent="-342900">
              <a:buFont typeface="Arial" panose="020B0604020202020204" pitchFamily="34" charset="0"/>
              <a:buChar char="•"/>
            </a:pPr>
            <a:r>
              <a:rPr lang="en-GB" dirty="0"/>
              <a:t>I will also be available an extra 30 minutes after every class (20.00-20.30) to help those of you that may have questions (and of course also always by email!): </a:t>
            </a:r>
            <a:r>
              <a:rPr lang="en-GB" dirty="0">
                <a:hlinkClick r:id="rId2"/>
              </a:rPr>
              <a:t>elena.fernandezfernandez@uzh.ch</a:t>
            </a:r>
            <a:r>
              <a:rPr lang="en-GB" dirty="0"/>
              <a:t> </a:t>
            </a:r>
          </a:p>
          <a:p>
            <a:pPr marL="342900" indent="-342900">
              <a:buFont typeface="Arial" panose="020B0604020202020204" pitchFamily="34" charset="0"/>
              <a:buChar char="•"/>
            </a:pPr>
            <a:r>
              <a:rPr lang="en-GB" dirty="0"/>
              <a:t>It is highly recommended that you use the language model Perplexity AI: </a:t>
            </a:r>
            <a:r>
              <a:rPr lang="en-US" dirty="0">
                <a:hlinkClick r:id="rId3"/>
              </a:rPr>
              <a:t>Perplexity</a:t>
            </a:r>
            <a:r>
              <a:rPr lang="en-US" dirty="0"/>
              <a:t> if you have some script writing questions.</a:t>
            </a:r>
          </a:p>
          <a:p>
            <a:pPr marL="342900" indent="-342900">
              <a:buFont typeface="Arial" panose="020B0604020202020204" pitchFamily="34" charset="0"/>
              <a:buChar char="•"/>
            </a:pPr>
            <a:r>
              <a:rPr lang="en-US" dirty="0"/>
              <a:t>It is also very recommended that you explore the sources mentioned in this slides (i.e. </a:t>
            </a:r>
            <a:r>
              <a:rPr lang="en-US" dirty="0" err="1"/>
              <a:t>Jurafsky</a:t>
            </a:r>
            <a:r>
              <a:rPr lang="en-US" dirty="0"/>
              <a:t>, The NLTK book, </a:t>
            </a:r>
            <a:r>
              <a:rPr lang="en-US" dirty="0" err="1"/>
              <a:t>etc</a:t>
            </a:r>
            <a:r>
              <a:rPr lang="en-US" dirty="0"/>
              <a:t>) on your own to deep your understanding on the methods that we are using! </a:t>
            </a:r>
          </a:p>
          <a:p>
            <a:pPr marL="342900" indent="-342900">
              <a:buFont typeface="Arial" panose="020B0604020202020204" pitchFamily="34" charset="0"/>
              <a:buChar char="•"/>
            </a:pPr>
            <a:r>
              <a:rPr lang="en-US" dirty="0"/>
              <a:t>These slides are designed as a long-term learning resource that you can have as a reference for as long as you are in the beginning stage of your DH learning journey. It is advised that you explore all the links and resources once the course is finished!</a:t>
            </a:r>
            <a:endParaRPr lang="LID4096" dirty="0"/>
          </a:p>
        </p:txBody>
      </p:sp>
      <p:pic>
        <p:nvPicPr>
          <p:cNvPr id="5" name="Graphic 4" descr="Smiling face outline with solid fill">
            <a:extLst>
              <a:ext uri="{FF2B5EF4-FFF2-40B4-BE49-F238E27FC236}">
                <a16:creationId xmlns:a16="http://schemas.microsoft.com/office/drawing/2014/main" id="{7E192F5C-206C-1BD0-FBAD-F99A9F4E0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60" y="1358550"/>
            <a:ext cx="1775810" cy="1775810"/>
          </a:xfrm>
          <a:prstGeom prst="rect">
            <a:avLst/>
          </a:prstGeom>
        </p:spPr>
      </p:pic>
    </p:spTree>
    <p:extLst>
      <p:ext uri="{BB962C8B-B14F-4D97-AF65-F5344CB8AC3E}">
        <p14:creationId xmlns:p14="http://schemas.microsoft.com/office/powerpoint/2010/main" val="3679852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84B89C-BB5C-7BD7-E0CB-97CE48938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78FD2D9-A6F5-F7AD-0532-D1532719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369767" y="902234"/>
            <a:ext cx="10868519" cy="6049352"/>
          </a:xfrm>
          <a:custGeom>
            <a:avLst/>
            <a:gdLst>
              <a:gd name="connsiteX0" fmla="*/ 1648792 w 10868519"/>
              <a:gd name="connsiteY0" fmla="*/ 2336 h 6049352"/>
              <a:gd name="connsiteX1" fmla="*/ 124583 w 10868519"/>
              <a:gd name="connsiteY1" fmla="*/ 358514 h 6049352"/>
              <a:gd name="connsiteX2" fmla="*/ 0 w 10868519"/>
              <a:gd name="connsiteY2" fmla="*/ 420038 h 6049352"/>
              <a:gd name="connsiteX3" fmla="*/ 98260 w 10868519"/>
              <a:gd name="connsiteY3" fmla="*/ 6049352 h 6049352"/>
              <a:gd name="connsiteX4" fmla="*/ 10868519 w 10868519"/>
              <a:gd name="connsiteY4" fmla="*/ 5861357 h 6049352"/>
              <a:gd name="connsiteX5" fmla="*/ 4119075 w 10868519"/>
              <a:gd name="connsiteY5" fmla="*/ 753030 h 6049352"/>
              <a:gd name="connsiteX6" fmla="*/ 4034798 w 10868519"/>
              <a:gd name="connsiteY6" fmla="*/ 692507 h 6049352"/>
              <a:gd name="connsiteX7" fmla="*/ 1882049 w 10868519"/>
              <a:gd name="connsiteY7" fmla="*/ 1150 h 6049352"/>
              <a:gd name="connsiteX8" fmla="*/ 1648792 w 10868519"/>
              <a:gd name="connsiteY8" fmla="*/ 2336 h 604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8519" h="6049352">
                <a:moveTo>
                  <a:pt x="1648792" y="2336"/>
                </a:moveTo>
                <a:cubicBezTo>
                  <a:pt x="1124538" y="20200"/>
                  <a:pt x="605764" y="140406"/>
                  <a:pt x="124583" y="358514"/>
                </a:cubicBezTo>
                <a:lnTo>
                  <a:pt x="0" y="420038"/>
                </a:lnTo>
                <a:lnTo>
                  <a:pt x="98260" y="6049352"/>
                </a:lnTo>
                <a:lnTo>
                  <a:pt x="10868519" y="5861357"/>
                </a:lnTo>
                <a:lnTo>
                  <a:pt x="4119075" y="753030"/>
                </a:lnTo>
                <a:lnTo>
                  <a:pt x="4034798" y="692507"/>
                </a:lnTo>
                <a:cubicBezTo>
                  <a:pt x="3377336" y="245206"/>
                  <a:pt x="2628961" y="19009"/>
                  <a:pt x="1882049" y="1150"/>
                </a:cubicBezTo>
                <a:cubicBezTo>
                  <a:pt x="1804246" y="-711"/>
                  <a:pt x="1726458" y="-310"/>
                  <a:pt x="1648792" y="2336"/>
                </a:cubicBez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9D2432-7F08-1795-B353-33C9AAB825BD}"/>
              </a:ext>
            </a:extLst>
          </p:cNvPr>
          <p:cNvSpPr>
            <a:spLocks noGrp="1"/>
          </p:cNvSpPr>
          <p:nvPr>
            <p:ph type="ctrTitle"/>
          </p:nvPr>
        </p:nvSpPr>
        <p:spPr>
          <a:xfrm>
            <a:off x="5751718" y="2400300"/>
            <a:ext cx="5602081" cy="3314700"/>
          </a:xfrm>
        </p:spPr>
        <p:txBody>
          <a:bodyPr anchor="b">
            <a:normAutofit/>
          </a:bodyPr>
          <a:lstStyle/>
          <a:p>
            <a:pPr algn="r"/>
            <a:r>
              <a:rPr lang="en-GB" sz="6000"/>
              <a:t>1. Data Acquisition</a:t>
            </a:r>
            <a:endParaRPr lang="LID4096" sz="6000"/>
          </a:p>
        </p:txBody>
      </p:sp>
      <p:sp>
        <p:nvSpPr>
          <p:cNvPr id="3" name="Subtitle 2">
            <a:extLst>
              <a:ext uri="{FF2B5EF4-FFF2-40B4-BE49-F238E27FC236}">
                <a16:creationId xmlns:a16="http://schemas.microsoft.com/office/drawing/2014/main" id="{ECADFEB2-C5DA-AD8F-8A90-A3099FBE8B14}"/>
              </a:ext>
            </a:extLst>
          </p:cNvPr>
          <p:cNvSpPr>
            <a:spLocks noGrp="1"/>
          </p:cNvSpPr>
          <p:nvPr>
            <p:ph type="subTitle" idx="1"/>
          </p:nvPr>
        </p:nvSpPr>
        <p:spPr>
          <a:xfrm>
            <a:off x="1066801" y="1143000"/>
            <a:ext cx="3462559" cy="2286000"/>
          </a:xfrm>
        </p:spPr>
        <p:txBody>
          <a:bodyPr>
            <a:normAutofit/>
          </a:bodyPr>
          <a:lstStyle/>
          <a:p>
            <a:pPr marL="457200" indent="-457200">
              <a:buAutoNum type="arabicPeriod"/>
            </a:pPr>
            <a:r>
              <a:rPr lang="en-GB" dirty="0" err="1"/>
              <a:t>Webscraping</a:t>
            </a:r>
            <a:endParaRPr lang="en-GB" dirty="0"/>
          </a:p>
          <a:p>
            <a:pPr marL="457200" indent="-457200">
              <a:buAutoNum type="arabicPeriod"/>
            </a:pPr>
            <a:r>
              <a:rPr lang="en-GB" dirty="0"/>
              <a:t>APIs</a:t>
            </a:r>
          </a:p>
          <a:p>
            <a:pPr marL="457200" indent="-457200">
              <a:buAutoNum type="arabicPeriod"/>
            </a:pPr>
            <a:r>
              <a:rPr lang="en-GB" dirty="0"/>
              <a:t>Databases</a:t>
            </a:r>
          </a:p>
          <a:p>
            <a:pPr marL="457200" indent="-457200">
              <a:buAutoNum type="arabicPeriod"/>
            </a:pPr>
            <a:r>
              <a:rPr lang="en-GB" dirty="0"/>
              <a:t>Digitized materials (i.e. PDFs of books)</a:t>
            </a:r>
            <a:endParaRPr lang="LID4096" dirty="0"/>
          </a:p>
        </p:txBody>
      </p:sp>
      <p:sp>
        <p:nvSpPr>
          <p:cNvPr id="4" name="Arrow: Left 3">
            <a:extLst>
              <a:ext uri="{FF2B5EF4-FFF2-40B4-BE49-F238E27FC236}">
                <a16:creationId xmlns:a16="http://schemas.microsoft.com/office/drawing/2014/main" id="{3F6DBF74-EA64-2BD4-35C7-BA720A0A0731}"/>
              </a:ext>
            </a:extLst>
          </p:cNvPr>
          <p:cNvSpPr/>
          <p:nvPr/>
        </p:nvSpPr>
        <p:spPr>
          <a:xfrm>
            <a:off x="3305353" y="1143000"/>
            <a:ext cx="934720" cy="3860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51242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496AE70-F970-59AB-7309-6CC00692C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EC2F72-FB20-8A5B-79B6-2764D47E4E22}"/>
              </a:ext>
            </a:extLst>
          </p:cNvPr>
          <p:cNvSpPr>
            <a:spLocks noGrp="1"/>
          </p:cNvSpPr>
          <p:nvPr>
            <p:ph type="ctrTitle"/>
          </p:nvPr>
        </p:nvSpPr>
        <p:spPr>
          <a:xfrm>
            <a:off x="1066801" y="5074083"/>
            <a:ext cx="5508170" cy="1240970"/>
          </a:xfrm>
        </p:spPr>
        <p:txBody>
          <a:bodyPr anchor="t">
            <a:normAutofit/>
          </a:bodyPr>
          <a:lstStyle/>
          <a:p>
            <a:r>
              <a:rPr lang="en-GB" dirty="0"/>
              <a:t>What is </a:t>
            </a:r>
            <a:r>
              <a:rPr lang="en-GB"/>
              <a:t>webscraping</a:t>
            </a:r>
            <a:r>
              <a:rPr lang="en-GB" dirty="0"/>
              <a:t>?</a:t>
            </a:r>
            <a:endParaRPr lang="LID4096" dirty="0"/>
          </a:p>
        </p:txBody>
      </p:sp>
      <p:sp>
        <p:nvSpPr>
          <p:cNvPr id="3" name="Subtitle 2">
            <a:extLst>
              <a:ext uri="{FF2B5EF4-FFF2-40B4-BE49-F238E27FC236}">
                <a16:creationId xmlns:a16="http://schemas.microsoft.com/office/drawing/2014/main" id="{33315686-F855-B359-ECE0-8D334093ABD2}"/>
              </a:ext>
            </a:extLst>
          </p:cNvPr>
          <p:cNvSpPr>
            <a:spLocks noGrp="1"/>
          </p:cNvSpPr>
          <p:nvPr>
            <p:ph type="subTitle" idx="1"/>
          </p:nvPr>
        </p:nvSpPr>
        <p:spPr>
          <a:xfrm>
            <a:off x="7668348" y="5241228"/>
            <a:ext cx="3494951" cy="1074054"/>
          </a:xfrm>
        </p:spPr>
        <p:txBody>
          <a:bodyPr>
            <a:normAutofit fontScale="92500" lnSpcReduction="10000"/>
          </a:bodyPr>
          <a:lstStyle/>
          <a:p>
            <a:r>
              <a:rPr lang="en-GB" dirty="0"/>
              <a:t>Getting data from the internet into our computer (</a:t>
            </a:r>
            <a:r>
              <a:rPr lang="en-GB" dirty="0" err="1"/>
              <a:t>Jupyter</a:t>
            </a:r>
            <a:r>
              <a:rPr lang="en-GB" dirty="0"/>
              <a:t> Notebooks).</a:t>
            </a:r>
          </a:p>
        </p:txBody>
      </p:sp>
      <p:pic>
        <p:nvPicPr>
          <p:cNvPr id="5" name="Graphic 4" descr="Newspaper outline">
            <a:extLst>
              <a:ext uri="{FF2B5EF4-FFF2-40B4-BE49-F238E27FC236}">
                <a16:creationId xmlns:a16="http://schemas.microsoft.com/office/drawing/2014/main" id="{943713F4-0053-1CF2-1080-59479B844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801" y="1043428"/>
            <a:ext cx="3242243" cy="3242243"/>
          </a:xfrm>
          <a:prstGeom prst="rect">
            <a:avLst/>
          </a:prstGeom>
        </p:spPr>
      </p:pic>
      <p:pic>
        <p:nvPicPr>
          <p:cNvPr id="7" name="Graphic 6" descr="Magnifying glass with solid fill">
            <a:extLst>
              <a:ext uri="{FF2B5EF4-FFF2-40B4-BE49-F238E27FC236}">
                <a16:creationId xmlns:a16="http://schemas.microsoft.com/office/drawing/2014/main" id="{7DA0B466-FC4E-1CF5-C6D4-E1590959E7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7659" y="1043430"/>
            <a:ext cx="3242243" cy="3242243"/>
          </a:xfrm>
          <a:prstGeom prst="rect">
            <a:avLst/>
          </a:prstGeom>
        </p:spPr>
      </p:pic>
      <p:pic>
        <p:nvPicPr>
          <p:cNvPr id="9" name="Graphic 8" descr="Internet with solid fill">
            <a:extLst>
              <a:ext uri="{FF2B5EF4-FFF2-40B4-BE49-F238E27FC236}">
                <a16:creationId xmlns:a16="http://schemas.microsoft.com/office/drawing/2014/main" id="{AF4068AA-651C-2134-8867-6E445EA651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6757" y="1043430"/>
            <a:ext cx="3242243" cy="3242243"/>
          </a:xfrm>
          <a:prstGeom prst="rect">
            <a:avLst/>
          </a:prstGeom>
        </p:spPr>
      </p:pic>
    </p:spTree>
    <p:extLst>
      <p:ext uri="{BB962C8B-B14F-4D97-AF65-F5344CB8AC3E}">
        <p14:creationId xmlns:p14="http://schemas.microsoft.com/office/powerpoint/2010/main" val="324805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8A2C475-1674-E00C-C4D7-4386B86631BA}"/>
              </a:ext>
            </a:extLst>
          </p:cNvPr>
          <p:cNvSpPr>
            <a:spLocks noGrp="1"/>
          </p:cNvSpPr>
          <p:nvPr>
            <p:ph idx="1"/>
          </p:nvPr>
        </p:nvSpPr>
        <p:spPr>
          <a:xfrm>
            <a:off x="1066800" y="2701636"/>
            <a:ext cx="5012011" cy="3104524"/>
          </a:xfrm>
        </p:spPr>
        <p:txBody>
          <a:bodyPr>
            <a:normAutofit/>
          </a:bodyPr>
          <a:lstStyle/>
          <a:p>
            <a:r>
              <a:rPr lang="en-GB" dirty="0"/>
              <a:t>Now let’s do some hands-on-training and let’s go to the </a:t>
            </a:r>
            <a:r>
              <a:rPr lang="en-GB" b="1" dirty="0" err="1"/>
              <a:t>Jupyter</a:t>
            </a:r>
            <a:r>
              <a:rPr lang="en-GB" b="1" dirty="0"/>
              <a:t> Notebook 1. Data Acquisition for Digital Humanities Projects: </a:t>
            </a:r>
            <a:r>
              <a:rPr lang="en-GB" b="1" dirty="0" err="1"/>
              <a:t>Webscraping</a:t>
            </a:r>
            <a:r>
              <a:rPr lang="en-GB" b="1" dirty="0"/>
              <a:t>.</a:t>
            </a:r>
            <a:endParaRPr lang="LID4096" b="1" dirty="0"/>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5F88FA5-FF06-7BBC-7D9E-BA5313E39A45}"/>
              </a:ext>
            </a:extLst>
          </p:cNvPr>
          <p:cNvSpPr txBox="1"/>
          <p:nvPr/>
        </p:nvSpPr>
        <p:spPr>
          <a:xfrm>
            <a:off x="7701045" y="1859568"/>
            <a:ext cx="1544556" cy="375631"/>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398122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ed pin is pinned on a calendar date">
            <a:extLst>
              <a:ext uri="{FF2B5EF4-FFF2-40B4-BE49-F238E27FC236}">
                <a16:creationId xmlns:a16="http://schemas.microsoft.com/office/drawing/2014/main" id="{C46465A1-E971-B517-60BF-16A32B5EDCE2}"/>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2705B9-5F86-33EC-239D-0E63D4AE45CF}"/>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a:t>DAY 2</a:t>
            </a:r>
          </a:p>
        </p:txBody>
      </p:sp>
    </p:spTree>
    <p:extLst>
      <p:ext uri="{BB962C8B-B14F-4D97-AF65-F5344CB8AC3E}">
        <p14:creationId xmlns:p14="http://schemas.microsoft.com/office/powerpoint/2010/main" val="1901459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9DAD-055C-2203-BBC9-52A4D5DD9B17}"/>
              </a:ext>
            </a:extLst>
          </p:cNvPr>
          <p:cNvSpPr>
            <a:spLocks noGrp="1"/>
          </p:cNvSpPr>
          <p:nvPr>
            <p:ph type="ctrTitle"/>
          </p:nvPr>
        </p:nvSpPr>
        <p:spPr>
          <a:xfrm>
            <a:off x="1066802" y="447040"/>
            <a:ext cx="2265678" cy="651634"/>
          </a:xfrm>
        </p:spPr>
        <p:txBody>
          <a:bodyPr/>
          <a:lstStyle/>
          <a:p>
            <a:r>
              <a:rPr lang="en-GB" dirty="0"/>
              <a:t>Day 2</a:t>
            </a:r>
            <a:endParaRPr lang="LID4096" dirty="0"/>
          </a:p>
        </p:txBody>
      </p:sp>
      <p:sp>
        <p:nvSpPr>
          <p:cNvPr id="3" name="Subtitle 2">
            <a:extLst>
              <a:ext uri="{FF2B5EF4-FFF2-40B4-BE49-F238E27FC236}">
                <a16:creationId xmlns:a16="http://schemas.microsoft.com/office/drawing/2014/main" id="{1E0D5423-EDDA-6A02-4C19-F583653F94CE}"/>
              </a:ext>
            </a:extLst>
          </p:cNvPr>
          <p:cNvSpPr>
            <a:spLocks noGrp="1"/>
          </p:cNvSpPr>
          <p:nvPr>
            <p:ph type="subTitle" idx="1"/>
          </p:nvPr>
        </p:nvSpPr>
        <p:spPr>
          <a:xfrm>
            <a:off x="1066802" y="1472722"/>
            <a:ext cx="9265918" cy="5049998"/>
          </a:xfrm>
        </p:spPr>
        <p:txBody>
          <a:bodyPr>
            <a:normAutofit fontScale="92500" lnSpcReduction="20000"/>
          </a:bodyPr>
          <a:lstStyle/>
          <a:p>
            <a:r>
              <a:rPr lang="en-GB" b="1" dirty="0">
                <a:solidFill>
                  <a:srgbClr val="FF0000"/>
                </a:solidFill>
              </a:rPr>
              <a:t>17.00-17.50                                                                      19.00-20.00</a:t>
            </a:r>
          </a:p>
          <a:p>
            <a:r>
              <a:rPr lang="en-GB" dirty="0"/>
              <a:t>- </a:t>
            </a:r>
            <a:r>
              <a:rPr lang="en-GB" dirty="0" err="1"/>
              <a:t>Webscraping</a:t>
            </a:r>
            <a:r>
              <a:rPr lang="en-GB" dirty="0"/>
              <a:t>                                                            - Using that data</a:t>
            </a:r>
          </a:p>
          <a:p>
            <a:pPr marL="342900" indent="-342900">
              <a:buFont typeface="Arial" panose="020B0604020202020204" pitchFamily="34" charset="0"/>
              <a:buChar char="•"/>
            </a:pPr>
            <a:r>
              <a:rPr lang="en-GB" dirty="0"/>
              <a:t>Saving our data (CSV)                                          - Storing that data</a:t>
            </a:r>
          </a:p>
          <a:p>
            <a:pPr marL="342900" indent="-342900">
              <a:buFont typeface="Arial" panose="020B0604020202020204" pitchFamily="34" charset="0"/>
              <a:buChar char="•"/>
            </a:pPr>
            <a:r>
              <a:rPr lang="en-GB" b="1" dirty="0"/>
              <a:t>Exercise 3                                                                   * Exercise 2 </a:t>
            </a:r>
          </a:p>
          <a:p>
            <a:r>
              <a:rPr lang="en-GB" b="1" dirty="0">
                <a:solidFill>
                  <a:srgbClr val="FF0000"/>
                </a:solidFill>
              </a:rPr>
              <a:t>18.00-18.50</a:t>
            </a:r>
          </a:p>
          <a:p>
            <a:r>
              <a:rPr lang="en-GB" dirty="0"/>
              <a:t>- </a:t>
            </a:r>
            <a:r>
              <a:rPr lang="en-GB" b="1" dirty="0"/>
              <a:t>Cleaning and Preprocessing</a:t>
            </a:r>
          </a:p>
          <a:p>
            <a:pPr marL="342900" indent="-342900">
              <a:buFont typeface="Arial" panose="020B0604020202020204" pitchFamily="34" charset="0"/>
              <a:buChar char="•"/>
            </a:pPr>
            <a:r>
              <a:rPr lang="en-GB" dirty="0"/>
              <a:t>Tokenization</a:t>
            </a:r>
          </a:p>
          <a:p>
            <a:pPr marL="342900" indent="-342900">
              <a:buFont typeface="Arial" panose="020B0604020202020204" pitchFamily="34" charset="0"/>
              <a:buChar char="•"/>
            </a:pPr>
            <a:r>
              <a:rPr lang="en-GB" dirty="0"/>
              <a:t>Lowercasing</a:t>
            </a:r>
          </a:p>
          <a:p>
            <a:pPr marL="342900" indent="-342900">
              <a:buFont typeface="Arial" panose="020B0604020202020204" pitchFamily="34" charset="0"/>
              <a:buChar char="•"/>
            </a:pPr>
            <a:r>
              <a:rPr lang="en-GB" dirty="0"/>
              <a:t>Removing Punctuation</a:t>
            </a:r>
          </a:p>
          <a:p>
            <a:pPr marL="342900" indent="-342900">
              <a:buFont typeface="Arial" panose="020B0604020202020204" pitchFamily="34" charset="0"/>
              <a:buChar char="•"/>
            </a:pPr>
            <a:r>
              <a:rPr lang="en-GB" dirty="0"/>
              <a:t>Removing </a:t>
            </a:r>
            <a:r>
              <a:rPr lang="en-GB" dirty="0" err="1"/>
              <a:t>Stopwords</a:t>
            </a:r>
            <a:endParaRPr lang="en-GB" dirty="0"/>
          </a:p>
          <a:p>
            <a:pPr marL="342900" indent="-342900">
              <a:buFont typeface="Arial" panose="020B0604020202020204" pitchFamily="34" charset="0"/>
              <a:buChar char="•"/>
            </a:pPr>
            <a:r>
              <a:rPr lang="en-GB" b="1" dirty="0"/>
              <a:t>Exercise 1</a:t>
            </a:r>
          </a:p>
          <a:p>
            <a:r>
              <a:rPr lang="en-GB" b="1" dirty="0">
                <a:solidFill>
                  <a:srgbClr val="FF0000"/>
                </a:solidFill>
              </a:rPr>
              <a:t>                               </a:t>
            </a:r>
            <a:endParaRPr lang="en-GB" b="1" dirty="0"/>
          </a:p>
          <a:p>
            <a:endParaRPr lang="LID4096" dirty="0"/>
          </a:p>
        </p:txBody>
      </p:sp>
    </p:spTree>
    <p:extLst>
      <p:ext uri="{BB962C8B-B14F-4D97-AF65-F5344CB8AC3E}">
        <p14:creationId xmlns:p14="http://schemas.microsoft.com/office/powerpoint/2010/main" val="201720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10FF-3FD8-3A37-31C6-682B3CF0BA2E}"/>
              </a:ext>
            </a:extLst>
          </p:cNvPr>
          <p:cNvSpPr>
            <a:spLocks noGrp="1"/>
          </p:cNvSpPr>
          <p:nvPr>
            <p:ph type="ctrTitle"/>
          </p:nvPr>
        </p:nvSpPr>
        <p:spPr/>
        <p:txBody>
          <a:bodyPr/>
          <a:lstStyle/>
          <a:p>
            <a:r>
              <a:rPr lang="en-GB" dirty="0"/>
              <a:t>Cleaning and pre-processing data</a:t>
            </a:r>
            <a:endParaRPr lang="LID4096" dirty="0"/>
          </a:p>
        </p:txBody>
      </p:sp>
      <p:sp>
        <p:nvSpPr>
          <p:cNvPr id="3" name="Subtitle 2">
            <a:extLst>
              <a:ext uri="{FF2B5EF4-FFF2-40B4-BE49-F238E27FC236}">
                <a16:creationId xmlns:a16="http://schemas.microsoft.com/office/drawing/2014/main" id="{CB75C3A5-09E0-75FA-4CBB-A77ABEB194AA}"/>
              </a:ext>
            </a:extLst>
          </p:cNvPr>
          <p:cNvSpPr>
            <a:spLocks noGrp="1"/>
          </p:cNvSpPr>
          <p:nvPr>
            <p:ph type="subTitle" idx="1"/>
          </p:nvPr>
        </p:nvSpPr>
        <p:spPr/>
        <p:txBody>
          <a:bodyPr/>
          <a:lstStyle/>
          <a:p>
            <a:r>
              <a:rPr lang="en-GB" dirty="0"/>
              <a:t>To avoid having unnecessary noise in our data analysis, it is interesting to get rid of certain things in our dataset such as punctuation, digits, capital letters…</a:t>
            </a:r>
          </a:p>
          <a:p>
            <a:endParaRPr lang="LID4096" dirty="0"/>
          </a:p>
        </p:txBody>
      </p:sp>
    </p:spTree>
    <p:extLst>
      <p:ext uri="{BB962C8B-B14F-4D97-AF65-F5344CB8AC3E}">
        <p14:creationId xmlns:p14="http://schemas.microsoft.com/office/powerpoint/2010/main" val="1446354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4436-A2AD-849B-97BB-14BE8BE38D0B}"/>
              </a:ext>
            </a:extLst>
          </p:cNvPr>
          <p:cNvSpPr>
            <a:spLocks noGrp="1"/>
          </p:cNvSpPr>
          <p:nvPr>
            <p:ph type="ctrTitle"/>
          </p:nvPr>
        </p:nvSpPr>
        <p:spPr>
          <a:xfrm>
            <a:off x="822961" y="-330517"/>
            <a:ext cx="6211185" cy="2305246"/>
          </a:xfrm>
        </p:spPr>
        <p:txBody>
          <a:bodyPr/>
          <a:lstStyle/>
          <a:p>
            <a:r>
              <a:rPr lang="en-GB" dirty="0"/>
              <a:t>Customized process</a:t>
            </a:r>
            <a:endParaRPr lang="LID4096" dirty="0"/>
          </a:p>
        </p:txBody>
      </p:sp>
      <p:sp>
        <p:nvSpPr>
          <p:cNvPr id="3" name="Subtitle 2">
            <a:extLst>
              <a:ext uri="{FF2B5EF4-FFF2-40B4-BE49-F238E27FC236}">
                <a16:creationId xmlns:a16="http://schemas.microsoft.com/office/drawing/2014/main" id="{1C242312-A7F8-A39C-7B62-3E3F495128B6}"/>
              </a:ext>
            </a:extLst>
          </p:cNvPr>
          <p:cNvSpPr>
            <a:spLocks noGrp="1"/>
          </p:cNvSpPr>
          <p:nvPr>
            <p:ph type="subTitle" idx="1"/>
          </p:nvPr>
        </p:nvSpPr>
        <p:spPr>
          <a:xfrm>
            <a:off x="684148" y="2624488"/>
            <a:ext cx="6349998" cy="3146392"/>
          </a:xfrm>
        </p:spPr>
        <p:txBody>
          <a:bodyPr>
            <a:normAutofit fontScale="85000" lnSpcReduction="10000"/>
          </a:bodyPr>
          <a:lstStyle/>
          <a:p>
            <a:r>
              <a:rPr lang="en-GB" dirty="0"/>
              <a:t>How much do we want to clean and pre-process our data is highly influenced by our </a:t>
            </a:r>
            <a:r>
              <a:rPr lang="en-GB" b="1" dirty="0"/>
              <a:t>research question </a:t>
            </a:r>
            <a:r>
              <a:rPr lang="en-GB" dirty="0"/>
              <a:t>and by the </a:t>
            </a:r>
            <a:r>
              <a:rPr lang="en-GB" b="1" dirty="0"/>
              <a:t>algorithm</a:t>
            </a:r>
            <a:r>
              <a:rPr lang="en-GB" dirty="0"/>
              <a:t> that we will use afterwards. </a:t>
            </a:r>
          </a:p>
          <a:p>
            <a:endParaRPr lang="en-GB" dirty="0"/>
          </a:p>
          <a:p>
            <a:r>
              <a:rPr lang="en-GB" b="1" dirty="0"/>
              <a:t>For example</a:t>
            </a:r>
            <a:r>
              <a:rPr lang="en-GB" dirty="0"/>
              <a:t>: it may not be a good idea to remove some stop words (i.e. personal pronouns). Similarly, we may not want to remove digits if we want to do some sort of data analysis involving numbers (for example, historical dates). </a:t>
            </a:r>
          </a:p>
          <a:p>
            <a:r>
              <a:rPr lang="en-GB" b="1" dirty="0"/>
              <a:t>It all depends on the things that we want to do!</a:t>
            </a:r>
            <a:endParaRPr lang="LID4096" b="1" dirty="0"/>
          </a:p>
        </p:txBody>
      </p:sp>
    </p:spTree>
    <p:extLst>
      <p:ext uri="{BB962C8B-B14F-4D97-AF65-F5344CB8AC3E}">
        <p14:creationId xmlns:p14="http://schemas.microsoft.com/office/powerpoint/2010/main" val="424944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406D2F6-4608-5C64-6CE9-31EDB9D61C8E}"/>
              </a:ext>
            </a:extLst>
          </p:cNvPr>
          <p:cNvGraphicFramePr/>
          <p:nvPr>
            <p:extLst>
              <p:ext uri="{D42A27DB-BD31-4B8C-83A1-F6EECF244321}">
                <p14:modId xmlns:p14="http://schemas.microsoft.com/office/powerpoint/2010/main" val="144818172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CE1FEB6-77FF-1042-6B17-C6759F6F851C}"/>
              </a:ext>
            </a:extLst>
          </p:cNvPr>
          <p:cNvSpPr txBox="1"/>
          <p:nvPr/>
        </p:nvSpPr>
        <p:spPr>
          <a:xfrm>
            <a:off x="447040" y="400368"/>
            <a:ext cx="1493520" cy="1477328"/>
          </a:xfrm>
          <a:prstGeom prst="rect">
            <a:avLst/>
          </a:prstGeom>
          <a:noFill/>
        </p:spPr>
        <p:txBody>
          <a:bodyPr wrap="square" rtlCol="0">
            <a:spAutoFit/>
          </a:bodyPr>
          <a:lstStyle/>
          <a:p>
            <a:r>
              <a:rPr lang="en-GB" b="1" dirty="0"/>
              <a:t>The life cycle of a Digital Humanities Project</a:t>
            </a:r>
            <a:endParaRPr lang="LID4096" b="1" dirty="0"/>
          </a:p>
        </p:txBody>
      </p:sp>
      <p:sp>
        <p:nvSpPr>
          <p:cNvPr id="2" name="TextBox 1">
            <a:extLst>
              <a:ext uri="{FF2B5EF4-FFF2-40B4-BE49-F238E27FC236}">
                <a16:creationId xmlns:a16="http://schemas.microsoft.com/office/drawing/2014/main" id="{BD5E1F2C-6C4F-C43D-0244-FA9DD47922A3}"/>
              </a:ext>
            </a:extLst>
          </p:cNvPr>
          <p:cNvSpPr txBox="1"/>
          <p:nvPr/>
        </p:nvSpPr>
        <p:spPr>
          <a:xfrm>
            <a:off x="635000" y="5273040"/>
            <a:ext cx="1351280" cy="1384995"/>
          </a:xfrm>
          <a:prstGeom prst="rect">
            <a:avLst/>
          </a:prstGeom>
          <a:noFill/>
        </p:spPr>
        <p:txBody>
          <a:bodyPr wrap="square" rtlCol="0">
            <a:spAutoFit/>
          </a:bodyPr>
          <a:lstStyle/>
          <a:p>
            <a:r>
              <a:rPr lang="en-GB" sz="1200" i="1" dirty="0"/>
              <a:t>*Whether network analysis is a visualization technique or data analysis is subject to debate!</a:t>
            </a:r>
            <a:endParaRPr lang="LID4096" sz="1200" i="1" dirty="0"/>
          </a:p>
        </p:txBody>
      </p:sp>
    </p:spTree>
    <p:extLst>
      <p:ext uri="{BB962C8B-B14F-4D97-AF65-F5344CB8AC3E}">
        <p14:creationId xmlns:p14="http://schemas.microsoft.com/office/powerpoint/2010/main" val="153891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CED6-922A-C0A0-B24C-8B82559A5086}"/>
              </a:ext>
            </a:extLst>
          </p:cNvPr>
          <p:cNvSpPr>
            <a:spLocks noGrp="1"/>
          </p:cNvSpPr>
          <p:nvPr>
            <p:ph type="ctrTitle"/>
          </p:nvPr>
        </p:nvSpPr>
        <p:spPr>
          <a:xfrm>
            <a:off x="1066802" y="106363"/>
            <a:ext cx="6211185" cy="2305246"/>
          </a:xfrm>
        </p:spPr>
        <p:txBody>
          <a:bodyPr/>
          <a:lstStyle/>
          <a:p>
            <a:r>
              <a:rPr lang="en-GB" dirty="0"/>
              <a:t>NLTK</a:t>
            </a:r>
            <a:endParaRPr lang="LID4096" dirty="0"/>
          </a:p>
        </p:txBody>
      </p:sp>
      <p:sp>
        <p:nvSpPr>
          <p:cNvPr id="3" name="Subtitle 2">
            <a:extLst>
              <a:ext uri="{FF2B5EF4-FFF2-40B4-BE49-F238E27FC236}">
                <a16:creationId xmlns:a16="http://schemas.microsoft.com/office/drawing/2014/main" id="{8BB4185F-CC54-7563-F741-2409F1497B1A}"/>
              </a:ext>
            </a:extLst>
          </p:cNvPr>
          <p:cNvSpPr>
            <a:spLocks noGrp="1"/>
          </p:cNvSpPr>
          <p:nvPr>
            <p:ph type="subTitle" idx="1"/>
          </p:nvPr>
        </p:nvSpPr>
        <p:spPr>
          <a:xfrm>
            <a:off x="1066802" y="2583848"/>
            <a:ext cx="5029198" cy="1956278"/>
          </a:xfrm>
        </p:spPr>
        <p:txBody>
          <a:bodyPr>
            <a:normAutofit fontScale="85000" lnSpcReduction="10000"/>
          </a:bodyPr>
          <a:lstStyle/>
          <a:p>
            <a:r>
              <a:rPr lang="en-GB" dirty="0"/>
              <a:t>There are different Python libraries that can be used to clean and pre-process our data. </a:t>
            </a:r>
          </a:p>
          <a:p>
            <a:r>
              <a:rPr lang="en-GB" dirty="0"/>
              <a:t>In this class, we are going to use NLTK, the Natural Language Toolkit. NLTK is quite easy to use for beginners and it is also very efficient!</a:t>
            </a:r>
            <a:endParaRPr lang="LID4096" dirty="0"/>
          </a:p>
        </p:txBody>
      </p:sp>
      <p:sp>
        <p:nvSpPr>
          <p:cNvPr id="4" name="TextBox 3">
            <a:extLst>
              <a:ext uri="{FF2B5EF4-FFF2-40B4-BE49-F238E27FC236}">
                <a16:creationId xmlns:a16="http://schemas.microsoft.com/office/drawing/2014/main" id="{26BD3900-F4F4-9F30-2770-E76350538C9F}"/>
              </a:ext>
            </a:extLst>
          </p:cNvPr>
          <p:cNvSpPr txBox="1"/>
          <p:nvPr/>
        </p:nvSpPr>
        <p:spPr>
          <a:xfrm>
            <a:off x="7277987" y="670560"/>
            <a:ext cx="3562733" cy="738664"/>
          </a:xfrm>
          <a:prstGeom prst="rect">
            <a:avLst/>
          </a:prstGeom>
          <a:noFill/>
        </p:spPr>
        <p:txBody>
          <a:bodyPr wrap="square" rtlCol="0">
            <a:spAutoFit/>
          </a:bodyPr>
          <a:lstStyle/>
          <a:p>
            <a:r>
              <a:rPr lang="en-GB" sz="1400" dirty="0"/>
              <a:t>Have a look at the NLTK Python documentation: </a:t>
            </a:r>
            <a:r>
              <a:rPr lang="en-US" sz="1400" dirty="0">
                <a:hlinkClick r:id="rId2"/>
              </a:rPr>
              <a:t>NLTK :: Natural Language Toolkit</a:t>
            </a:r>
            <a:endParaRPr lang="LID4096" sz="1400" dirty="0"/>
          </a:p>
        </p:txBody>
      </p:sp>
    </p:spTree>
    <p:extLst>
      <p:ext uri="{BB962C8B-B14F-4D97-AF65-F5344CB8AC3E}">
        <p14:creationId xmlns:p14="http://schemas.microsoft.com/office/powerpoint/2010/main" val="3040230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82E0-BE15-541C-7B5D-06AAF086F782}"/>
              </a:ext>
            </a:extLst>
          </p:cNvPr>
          <p:cNvSpPr>
            <a:spLocks noGrp="1"/>
          </p:cNvSpPr>
          <p:nvPr>
            <p:ph type="ctrTitle"/>
          </p:nvPr>
        </p:nvSpPr>
        <p:spPr>
          <a:xfrm>
            <a:off x="1066802" y="264160"/>
            <a:ext cx="6211185" cy="2305246"/>
          </a:xfrm>
        </p:spPr>
        <p:txBody>
          <a:bodyPr/>
          <a:lstStyle/>
          <a:p>
            <a:r>
              <a:rPr lang="en-GB" dirty="0"/>
              <a:t>Our choices</a:t>
            </a:r>
            <a:endParaRPr lang="LID4096" dirty="0"/>
          </a:p>
        </p:txBody>
      </p:sp>
      <p:sp>
        <p:nvSpPr>
          <p:cNvPr id="3" name="Subtitle 2">
            <a:extLst>
              <a:ext uri="{FF2B5EF4-FFF2-40B4-BE49-F238E27FC236}">
                <a16:creationId xmlns:a16="http://schemas.microsoft.com/office/drawing/2014/main" id="{0B5E78E3-B2E8-6550-5C48-A10629479098}"/>
              </a:ext>
            </a:extLst>
          </p:cNvPr>
          <p:cNvSpPr>
            <a:spLocks noGrp="1"/>
          </p:cNvSpPr>
          <p:nvPr>
            <p:ph type="subTitle" idx="1"/>
          </p:nvPr>
        </p:nvSpPr>
        <p:spPr>
          <a:xfrm>
            <a:off x="995682" y="2766199"/>
            <a:ext cx="5029198" cy="3044792"/>
          </a:xfrm>
        </p:spPr>
        <p:txBody>
          <a:bodyPr/>
          <a:lstStyle/>
          <a:p>
            <a:r>
              <a:rPr lang="en-GB" dirty="0"/>
              <a:t>In this course we are going to: </a:t>
            </a:r>
          </a:p>
          <a:p>
            <a:r>
              <a:rPr lang="en-GB" dirty="0"/>
              <a:t>- Tokenize</a:t>
            </a:r>
          </a:p>
          <a:p>
            <a:r>
              <a:rPr lang="en-GB" dirty="0"/>
              <a:t>- Lowercase</a:t>
            </a:r>
          </a:p>
          <a:p>
            <a:r>
              <a:rPr lang="en-GB" dirty="0"/>
              <a:t>- Remove Punctuation</a:t>
            </a:r>
          </a:p>
          <a:p>
            <a:r>
              <a:rPr lang="en-GB" dirty="0"/>
              <a:t>- Remove </a:t>
            </a:r>
            <a:r>
              <a:rPr lang="en-GB" dirty="0" err="1"/>
              <a:t>Stopwords</a:t>
            </a:r>
            <a:endParaRPr lang="en-GB" dirty="0"/>
          </a:p>
          <a:p>
            <a:endParaRPr lang="LID4096" dirty="0"/>
          </a:p>
        </p:txBody>
      </p:sp>
      <p:sp>
        <p:nvSpPr>
          <p:cNvPr id="4" name="TextBox 3">
            <a:extLst>
              <a:ext uri="{FF2B5EF4-FFF2-40B4-BE49-F238E27FC236}">
                <a16:creationId xmlns:a16="http://schemas.microsoft.com/office/drawing/2014/main" id="{207F5D09-B19E-D1B3-CB39-1A1657DEA05A}"/>
              </a:ext>
            </a:extLst>
          </p:cNvPr>
          <p:cNvSpPr txBox="1"/>
          <p:nvPr/>
        </p:nvSpPr>
        <p:spPr>
          <a:xfrm>
            <a:off x="6766560" y="1229360"/>
            <a:ext cx="1605280" cy="369332"/>
          </a:xfrm>
          <a:prstGeom prst="rect">
            <a:avLst/>
          </a:prstGeom>
          <a:solidFill>
            <a:schemeClr val="accent1">
              <a:lumMod val="50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
        <p:nvSpPr>
          <p:cNvPr id="5" name="TextBox 4">
            <a:extLst>
              <a:ext uri="{FF2B5EF4-FFF2-40B4-BE49-F238E27FC236}">
                <a16:creationId xmlns:a16="http://schemas.microsoft.com/office/drawing/2014/main" id="{BA60EA38-1DE9-F62A-35A9-75B479DA2800}"/>
              </a:ext>
            </a:extLst>
          </p:cNvPr>
          <p:cNvSpPr txBox="1"/>
          <p:nvPr/>
        </p:nvSpPr>
        <p:spPr>
          <a:xfrm>
            <a:off x="6766560" y="1822439"/>
            <a:ext cx="1747520" cy="738664"/>
          </a:xfrm>
          <a:prstGeom prst="rect">
            <a:avLst/>
          </a:prstGeom>
          <a:noFill/>
        </p:spPr>
        <p:txBody>
          <a:bodyPr wrap="square" rtlCol="0">
            <a:spAutoFit/>
          </a:bodyPr>
          <a:lstStyle/>
          <a:p>
            <a:r>
              <a:rPr lang="en-GB" sz="1400" b="1" dirty="0" err="1"/>
              <a:t>Jupyter</a:t>
            </a:r>
            <a:r>
              <a:rPr lang="en-GB" sz="1400" b="1" dirty="0"/>
              <a:t> Notebook Exercises Day 2!</a:t>
            </a:r>
            <a:endParaRPr lang="LID4096" sz="1400" b="1" dirty="0"/>
          </a:p>
        </p:txBody>
      </p:sp>
    </p:spTree>
    <p:extLst>
      <p:ext uri="{BB962C8B-B14F-4D97-AF65-F5344CB8AC3E}">
        <p14:creationId xmlns:p14="http://schemas.microsoft.com/office/powerpoint/2010/main" val="3002370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B48134-B878-045F-7318-35B6F9834EFC}"/>
            </a:ext>
          </a:extLst>
        </p:cNvPr>
        <p:cNvGrpSpPr/>
        <p:nvPr/>
      </p:nvGrpSpPr>
      <p:grpSpPr>
        <a:xfrm>
          <a:off x="0" y="0"/>
          <a:ext cx="0" cy="0"/>
          <a:chOff x="0" y="0"/>
          <a:chExt cx="0" cy="0"/>
        </a:xfrm>
      </p:grpSpPr>
      <p:sp>
        <p:nvSpPr>
          <p:cNvPr id="14" name="Freeform: Shape 13">
            <a:extLst>
              <a:ext uri="{FF2B5EF4-FFF2-40B4-BE49-F238E27FC236}">
                <a16:creationId xmlns:a16="http://schemas.microsoft.com/office/drawing/2014/main" id="{C311A43E-A964-73C6-9AAC-AC78E1688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E38420C4-93BB-7CB8-046B-CF0A3A55E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ed pin is pinned on a calendar date">
            <a:extLst>
              <a:ext uri="{FF2B5EF4-FFF2-40B4-BE49-F238E27FC236}">
                <a16:creationId xmlns:a16="http://schemas.microsoft.com/office/drawing/2014/main" id="{D0F902E0-C64A-68C3-31B2-430A0C4DFBF5}"/>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4702399F-A641-4617-BC85-A6C481579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BBE386-9203-D3CB-919D-A5DFAEC08AA6}"/>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dirty="0"/>
              <a:t>DAY 3</a:t>
            </a:r>
          </a:p>
        </p:txBody>
      </p:sp>
    </p:spTree>
    <p:extLst>
      <p:ext uri="{BB962C8B-B14F-4D97-AF65-F5344CB8AC3E}">
        <p14:creationId xmlns:p14="http://schemas.microsoft.com/office/powerpoint/2010/main" val="1563504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2E15-6841-282D-8988-D06E7FA78B0F}"/>
              </a:ext>
            </a:extLst>
          </p:cNvPr>
          <p:cNvSpPr>
            <a:spLocks noGrp="1"/>
          </p:cNvSpPr>
          <p:nvPr>
            <p:ph type="ctrTitle"/>
          </p:nvPr>
        </p:nvSpPr>
        <p:spPr>
          <a:xfrm>
            <a:off x="1066801" y="1122363"/>
            <a:ext cx="1432559" cy="736917"/>
          </a:xfrm>
        </p:spPr>
        <p:txBody>
          <a:bodyPr>
            <a:normAutofit fontScale="90000"/>
          </a:bodyPr>
          <a:lstStyle/>
          <a:p>
            <a:r>
              <a:rPr lang="en-GB" dirty="0"/>
              <a:t>Day 3</a:t>
            </a:r>
            <a:endParaRPr lang="LID4096" dirty="0"/>
          </a:p>
        </p:txBody>
      </p:sp>
      <p:sp>
        <p:nvSpPr>
          <p:cNvPr id="3" name="Subtitle 2">
            <a:extLst>
              <a:ext uri="{FF2B5EF4-FFF2-40B4-BE49-F238E27FC236}">
                <a16:creationId xmlns:a16="http://schemas.microsoft.com/office/drawing/2014/main" id="{FD7277CF-716E-32E6-A67A-4AF89035B318}"/>
              </a:ext>
            </a:extLst>
          </p:cNvPr>
          <p:cNvSpPr>
            <a:spLocks noGrp="1"/>
          </p:cNvSpPr>
          <p:nvPr>
            <p:ph type="subTitle" idx="1"/>
          </p:nvPr>
        </p:nvSpPr>
        <p:spPr>
          <a:xfrm>
            <a:off x="1066802" y="2153920"/>
            <a:ext cx="3881118" cy="4612640"/>
          </a:xfrm>
        </p:spPr>
        <p:txBody>
          <a:bodyPr>
            <a:normAutofit fontScale="70000" lnSpcReduction="20000"/>
          </a:bodyPr>
          <a:lstStyle/>
          <a:p>
            <a:r>
              <a:rPr lang="en-GB" b="1" dirty="0">
                <a:solidFill>
                  <a:srgbClr val="FF0000"/>
                </a:solidFill>
              </a:rPr>
              <a:t>17:00-17:50</a:t>
            </a:r>
          </a:p>
          <a:p>
            <a:pPr marL="342900" indent="-342900">
              <a:buFont typeface="Arial" panose="020B0604020202020204" pitchFamily="34" charset="0"/>
              <a:buChar char="•"/>
            </a:pPr>
            <a:r>
              <a:rPr lang="en-GB" dirty="0"/>
              <a:t>Information Extraction</a:t>
            </a:r>
          </a:p>
          <a:p>
            <a:r>
              <a:rPr lang="en-GB" dirty="0"/>
              <a:t>- </a:t>
            </a:r>
            <a:r>
              <a:rPr lang="en-GB" b="1" dirty="0"/>
              <a:t>NLTK</a:t>
            </a:r>
          </a:p>
          <a:p>
            <a:endParaRPr lang="en-GB" dirty="0"/>
          </a:p>
          <a:p>
            <a:r>
              <a:rPr lang="en-GB" b="1" dirty="0">
                <a:solidFill>
                  <a:srgbClr val="FF0000"/>
                </a:solidFill>
              </a:rPr>
              <a:t>18.00-18.50</a:t>
            </a:r>
          </a:p>
          <a:p>
            <a:r>
              <a:rPr lang="en-GB" dirty="0"/>
              <a:t>- Exercise 1</a:t>
            </a:r>
          </a:p>
          <a:p>
            <a:r>
              <a:rPr lang="en-GB" dirty="0"/>
              <a:t>- </a:t>
            </a:r>
            <a:r>
              <a:rPr lang="en-GB" b="1" dirty="0"/>
              <a:t>Spacy</a:t>
            </a:r>
          </a:p>
          <a:p>
            <a:r>
              <a:rPr lang="en-GB" dirty="0"/>
              <a:t>- Exercise 2</a:t>
            </a:r>
          </a:p>
          <a:p>
            <a:endParaRPr lang="en-GB" dirty="0"/>
          </a:p>
          <a:p>
            <a:r>
              <a:rPr lang="en-GB" b="1" dirty="0">
                <a:solidFill>
                  <a:srgbClr val="FF0000"/>
                </a:solidFill>
              </a:rPr>
              <a:t>19.00-20.00</a:t>
            </a:r>
          </a:p>
          <a:p>
            <a:r>
              <a:rPr lang="en-GB" dirty="0"/>
              <a:t>- </a:t>
            </a:r>
            <a:r>
              <a:rPr lang="en-GB" b="1" dirty="0"/>
              <a:t>Mapping Jules Verne. NER with Spacy</a:t>
            </a:r>
          </a:p>
          <a:p>
            <a:r>
              <a:rPr lang="en-GB" dirty="0"/>
              <a:t>- Exercise 3</a:t>
            </a:r>
          </a:p>
          <a:p>
            <a:endParaRPr lang="en-GB" dirty="0"/>
          </a:p>
        </p:txBody>
      </p:sp>
    </p:spTree>
    <p:extLst>
      <p:ext uri="{BB962C8B-B14F-4D97-AF65-F5344CB8AC3E}">
        <p14:creationId xmlns:p14="http://schemas.microsoft.com/office/powerpoint/2010/main" val="2126888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AE44-389E-F04C-066A-CB511F641663}"/>
              </a:ext>
            </a:extLst>
          </p:cNvPr>
          <p:cNvSpPr>
            <a:spLocks noGrp="1"/>
          </p:cNvSpPr>
          <p:nvPr>
            <p:ph type="ctrTitle"/>
          </p:nvPr>
        </p:nvSpPr>
        <p:spPr/>
        <p:txBody>
          <a:bodyPr/>
          <a:lstStyle/>
          <a:p>
            <a:r>
              <a:rPr lang="en-GB" dirty="0"/>
              <a:t>Information Extraction</a:t>
            </a:r>
            <a:endParaRPr lang="LID4096" dirty="0"/>
          </a:p>
        </p:txBody>
      </p:sp>
      <p:sp>
        <p:nvSpPr>
          <p:cNvPr id="3" name="Subtitle 2">
            <a:extLst>
              <a:ext uri="{FF2B5EF4-FFF2-40B4-BE49-F238E27FC236}">
                <a16:creationId xmlns:a16="http://schemas.microsoft.com/office/drawing/2014/main" id="{9FEBE04F-8878-EF60-3BAE-597065D841EB}"/>
              </a:ext>
            </a:extLst>
          </p:cNvPr>
          <p:cNvSpPr>
            <a:spLocks noGrp="1"/>
          </p:cNvSpPr>
          <p:nvPr>
            <p:ph type="subTitle" idx="1"/>
          </p:nvPr>
        </p:nvSpPr>
        <p:spPr/>
        <p:txBody>
          <a:bodyPr>
            <a:normAutofit/>
          </a:bodyPr>
          <a:lstStyle/>
          <a:p>
            <a:r>
              <a:rPr lang="en-GB" b="1" i="0" dirty="0">
                <a:solidFill>
                  <a:srgbClr val="000000"/>
                </a:solidFill>
                <a:effectLst/>
                <a:latin typeface="Times New Roman" panose="02020603050405020304" pitchFamily="18" charset="0"/>
              </a:rPr>
              <a:t>Information Extraction (IE) </a:t>
            </a:r>
            <a:r>
              <a:rPr lang="en-GB" b="0" i="0" dirty="0">
                <a:solidFill>
                  <a:srgbClr val="000000"/>
                </a:solidFill>
                <a:effectLst/>
                <a:latin typeface="Times New Roman" panose="02020603050405020304" pitchFamily="18" charset="0"/>
              </a:rPr>
              <a:t>could be defined as the process of transforming </a:t>
            </a:r>
            <a:r>
              <a:rPr lang="en-GB" b="1" i="0" dirty="0">
                <a:solidFill>
                  <a:srgbClr val="FF0000"/>
                </a:solidFill>
                <a:effectLst/>
                <a:latin typeface="Times New Roman" panose="02020603050405020304" pitchFamily="18" charset="0"/>
              </a:rPr>
              <a:t>unstructured data</a:t>
            </a:r>
            <a:r>
              <a:rPr lang="en-GB" b="0" i="0" dirty="0">
                <a:solidFill>
                  <a:srgbClr val="000000"/>
                </a:solidFill>
                <a:effectLst/>
                <a:latin typeface="Times New Roman" panose="02020603050405020304" pitchFamily="18" charset="0"/>
              </a:rPr>
              <a:t> found in natural language into </a:t>
            </a:r>
            <a:r>
              <a:rPr lang="en-GB" b="1" i="0" dirty="0">
                <a:solidFill>
                  <a:srgbClr val="0070C0"/>
                </a:solidFill>
                <a:effectLst/>
                <a:latin typeface="Times New Roman" panose="02020603050405020304" pitchFamily="18" charset="0"/>
              </a:rPr>
              <a:t>structured data</a:t>
            </a:r>
            <a:r>
              <a:rPr lang="en-GB" b="1" i="0" dirty="0">
                <a:solidFill>
                  <a:srgbClr val="000000"/>
                </a:solidFill>
                <a:effectLst/>
                <a:latin typeface="Times New Roman" panose="02020603050405020304" pitchFamily="18" charset="0"/>
              </a:rPr>
              <a:t> </a:t>
            </a:r>
            <a:r>
              <a:rPr lang="en-GB" b="0" i="0" dirty="0">
                <a:solidFill>
                  <a:srgbClr val="000000"/>
                </a:solidFill>
                <a:effectLst/>
                <a:latin typeface="Times New Roman" panose="02020603050405020304" pitchFamily="18" charset="0"/>
              </a:rPr>
              <a:t>ready to be processed by machines. </a:t>
            </a:r>
          </a:p>
        </p:txBody>
      </p:sp>
      <p:sp>
        <p:nvSpPr>
          <p:cNvPr id="4" name="TextBox 3">
            <a:extLst>
              <a:ext uri="{FF2B5EF4-FFF2-40B4-BE49-F238E27FC236}">
                <a16:creationId xmlns:a16="http://schemas.microsoft.com/office/drawing/2014/main" id="{DE638314-DC32-19DF-FAA5-5C97F5C08963}"/>
              </a:ext>
            </a:extLst>
          </p:cNvPr>
          <p:cNvSpPr txBox="1"/>
          <p:nvPr/>
        </p:nvSpPr>
        <p:spPr>
          <a:xfrm>
            <a:off x="7457440" y="599440"/>
            <a:ext cx="3190240" cy="1200329"/>
          </a:xfrm>
          <a:prstGeom prst="rect">
            <a:avLst/>
          </a:prstGeom>
          <a:noFill/>
        </p:spPr>
        <p:txBody>
          <a:bodyPr wrap="square" rtlCol="0">
            <a:spAutoFit/>
          </a:bodyPr>
          <a:lstStyle/>
          <a:p>
            <a:r>
              <a:rPr lang="en-GB" sz="1200" b="1" dirty="0">
                <a:latin typeface="+mj-lt"/>
              </a:rPr>
              <a:t>Source</a:t>
            </a:r>
            <a:r>
              <a:rPr lang="en-GB" sz="1200" dirty="0">
                <a:latin typeface="+mj-lt"/>
              </a:rPr>
              <a:t>: Bird, Steven, et al. “</a:t>
            </a:r>
            <a:r>
              <a:rPr lang="en-US" sz="1200" b="1" dirty="0">
                <a:latin typeface="+mj-lt"/>
              </a:rPr>
              <a:t>Extracting Information from Text”</a:t>
            </a:r>
            <a:r>
              <a:rPr lang="en-US" sz="1200" dirty="0">
                <a:latin typeface="+mj-lt"/>
              </a:rPr>
              <a:t>. Natural Language Processing with Python. Analyzing Text with the Language Toolkit., 2009.</a:t>
            </a:r>
            <a:r>
              <a:rPr lang="en-GB" sz="1200" dirty="0">
                <a:latin typeface="+mj-lt"/>
              </a:rPr>
              <a:t> </a:t>
            </a:r>
            <a:r>
              <a:rPr lang="en-GB" sz="1200" dirty="0">
                <a:latin typeface="+mj-lt"/>
                <a:hlinkClick r:id="rId2"/>
              </a:rPr>
              <a:t>7. Extracting Information from Text (nltk.org)</a:t>
            </a:r>
            <a:endParaRPr lang="LID4096" sz="1200" dirty="0">
              <a:latin typeface="+mj-lt"/>
            </a:endParaRPr>
          </a:p>
        </p:txBody>
      </p:sp>
      <p:sp>
        <p:nvSpPr>
          <p:cNvPr id="5" name="Arrow: Up-Down 4">
            <a:extLst>
              <a:ext uri="{FF2B5EF4-FFF2-40B4-BE49-F238E27FC236}">
                <a16:creationId xmlns:a16="http://schemas.microsoft.com/office/drawing/2014/main" id="{368DC046-9201-5E4F-BDD1-542E58361F09}"/>
              </a:ext>
            </a:extLst>
          </p:cNvPr>
          <p:cNvSpPr/>
          <p:nvPr/>
        </p:nvSpPr>
        <p:spPr>
          <a:xfrm>
            <a:off x="8839200" y="1772008"/>
            <a:ext cx="396240" cy="83312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C67EA395-EC8D-C387-1DEE-0393C1E86C4F}"/>
              </a:ext>
            </a:extLst>
          </p:cNvPr>
          <p:cNvSpPr txBox="1"/>
          <p:nvPr/>
        </p:nvSpPr>
        <p:spPr>
          <a:xfrm>
            <a:off x="7426960" y="2919777"/>
            <a:ext cx="2824480" cy="1015663"/>
          </a:xfrm>
          <a:prstGeom prst="rect">
            <a:avLst/>
          </a:prstGeom>
          <a:noFill/>
        </p:spPr>
        <p:txBody>
          <a:bodyPr wrap="square" rtlCol="0">
            <a:spAutoFit/>
          </a:bodyPr>
          <a:lstStyle/>
          <a:p>
            <a:r>
              <a:rPr lang="en-GB" sz="1200" dirty="0" err="1"/>
              <a:t>Jurafsky</a:t>
            </a:r>
            <a:r>
              <a:rPr lang="en-GB" sz="1200" dirty="0"/>
              <a:t> and Martin. “</a:t>
            </a:r>
            <a:r>
              <a:rPr lang="en-GB" sz="1200" b="1" dirty="0"/>
              <a:t>Sequence </a:t>
            </a:r>
            <a:r>
              <a:rPr lang="en-GB" sz="1200" b="1" dirty="0" err="1"/>
              <a:t>Labeling</a:t>
            </a:r>
            <a:r>
              <a:rPr lang="en-GB" sz="1200" b="1" dirty="0"/>
              <a:t> for Parts of Speech and Named Entities</a:t>
            </a:r>
            <a:r>
              <a:rPr lang="en-GB" sz="1200" b="1" i="1" dirty="0"/>
              <a:t>”</a:t>
            </a:r>
            <a:r>
              <a:rPr lang="en-GB" sz="1200" i="1" dirty="0"/>
              <a:t>. </a:t>
            </a:r>
            <a:r>
              <a:rPr lang="en-US" sz="1200" i="1" dirty="0"/>
              <a:t>Speech and Language Processing.</a:t>
            </a:r>
            <a:r>
              <a:rPr lang="en-GB" sz="1200" dirty="0"/>
              <a:t> 2023. Url: </a:t>
            </a:r>
            <a:r>
              <a:rPr lang="en-US" sz="1200" dirty="0">
                <a:hlinkClick r:id="rId3"/>
              </a:rPr>
              <a:t>8.pdf (stanford.edu)</a:t>
            </a:r>
            <a:endParaRPr lang="LID4096" sz="1200" dirty="0"/>
          </a:p>
        </p:txBody>
      </p:sp>
      <p:sp>
        <p:nvSpPr>
          <p:cNvPr id="7" name="TextBox 6">
            <a:extLst>
              <a:ext uri="{FF2B5EF4-FFF2-40B4-BE49-F238E27FC236}">
                <a16:creationId xmlns:a16="http://schemas.microsoft.com/office/drawing/2014/main" id="{582BDBBE-1E7E-FAE7-74A8-3DD6208E8702}"/>
              </a:ext>
            </a:extLst>
          </p:cNvPr>
          <p:cNvSpPr txBox="1"/>
          <p:nvPr/>
        </p:nvSpPr>
        <p:spPr>
          <a:xfrm>
            <a:off x="9347200" y="1930400"/>
            <a:ext cx="2011680" cy="646331"/>
          </a:xfrm>
          <a:prstGeom prst="rect">
            <a:avLst/>
          </a:prstGeom>
          <a:noFill/>
        </p:spPr>
        <p:txBody>
          <a:bodyPr wrap="square" rtlCol="0">
            <a:spAutoFit/>
          </a:bodyPr>
          <a:lstStyle/>
          <a:p>
            <a:r>
              <a:rPr lang="en-GB" dirty="0"/>
              <a:t>Recommended readings!</a:t>
            </a:r>
            <a:endParaRPr lang="LID4096" dirty="0"/>
          </a:p>
        </p:txBody>
      </p:sp>
      <p:pic>
        <p:nvPicPr>
          <p:cNvPr id="9" name="Graphic 8" descr="Storytelling with solid fill">
            <a:extLst>
              <a:ext uri="{FF2B5EF4-FFF2-40B4-BE49-F238E27FC236}">
                <a16:creationId xmlns:a16="http://schemas.microsoft.com/office/drawing/2014/main" id="{5FEE4FDA-4E8D-51C0-DB8A-D173B881BA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393" y="1902573"/>
            <a:ext cx="914400" cy="914400"/>
          </a:xfrm>
          <a:prstGeom prst="rect">
            <a:avLst/>
          </a:prstGeom>
        </p:spPr>
      </p:pic>
    </p:spTree>
    <p:extLst>
      <p:ext uri="{BB962C8B-B14F-4D97-AF65-F5344CB8AC3E}">
        <p14:creationId xmlns:p14="http://schemas.microsoft.com/office/powerpoint/2010/main" val="1774364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B5B6-1AC8-DBD0-F029-49857E28A5EB}"/>
              </a:ext>
            </a:extLst>
          </p:cNvPr>
          <p:cNvSpPr>
            <a:spLocks noGrp="1"/>
          </p:cNvSpPr>
          <p:nvPr>
            <p:ph type="ctrTitle"/>
          </p:nvPr>
        </p:nvSpPr>
        <p:spPr>
          <a:xfrm>
            <a:off x="721361" y="416559"/>
            <a:ext cx="8747759" cy="867289"/>
          </a:xfrm>
        </p:spPr>
        <p:txBody>
          <a:bodyPr/>
          <a:lstStyle/>
          <a:p>
            <a:r>
              <a:rPr lang="en-GB" dirty="0"/>
              <a:t>Information Extraction Architecture</a:t>
            </a:r>
            <a:endParaRPr lang="LID4096" dirty="0"/>
          </a:p>
        </p:txBody>
      </p:sp>
      <p:pic>
        <p:nvPicPr>
          <p:cNvPr id="5" name="Picture 4">
            <a:extLst>
              <a:ext uri="{FF2B5EF4-FFF2-40B4-BE49-F238E27FC236}">
                <a16:creationId xmlns:a16="http://schemas.microsoft.com/office/drawing/2014/main" id="{5BE96AA4-80DF-B477-D019-154D973C1DB1}"/>
              </a:ext>
            </a:extLst>
          </p:cNvPr>
          <p:cNvPicPr>
            <a:picLocks noChangeAspect="1"/>
          </p:cNvPicPr>
          <p:nvPr/>
        </p:nvPicPr>
        <p:blipFill>
          <a:blip r:embed="rId2"/>
          <a:stretch>
            <a:fillRect/>
          </a:stretch>
        </p:blipFill>
        <p:spPr>
          <a:xfrm>
            <a:off x="426721" y="1743564"/>
            <a:ext cx="6410960" cy="4129250"/>
          </a:xfrm>
          <a:prstGeom prst="rect">
            <a:avLst/>
          </a:prstGeom>
        </p:spPr>
      </p:pic>
      <p:sp>
        <p:nvSpPr>
          <p:cNvPr id="7" name="TextBox 6">
            <a:extLst>
              <a:ext uri="{FF2B5EF4-FFF2-40B4-BE49-F238E27FC236}">
                <a16:creationId xmlns:a16="http://schemas.microsoft.com/office/drawing/2014/main" id="{7E889664-3307-F615-7D28-FEA9734E545A}"/>
              </a:ext>
            </a:extLst>
          </p:cNvPr>
          <p:cNvSpPr txBox="1"/>
          <p:nvPr/>
        </p:nvSpPr>
        <p:spPr>
          <a:xfrm>
            <a:off x="9641840" y="1283848"/>
            <a:ext cx="2550160" cy="1384995"/>
          </a:xfrm>
          <a:prstGeom prst="rect">
            <a:avLst/>
          </a:prstGeom>
          <a:noFill/>
        </p:spPr>
        <p:txBody>
          <a:bodyPr wrap="square">
            <a:spAutoFit/>
          </a:bodyPr>
          <a:lstStyle/>
          <a:p>
            <a:r>
              <a:rPr lang="en-GB" sz="1200" b="1" dirty="0"/>
              <a:t>Source: </a:t>
            </a:r>
            <a:r>
              <a:rPr lang="en-GB" sz="1200" dirty="0"/>
              <a:t>Bird, Steven, et al. </a:t>
            </a:r>
            <a:r>
              <a:rPr lang="en-GB" sz="1200" b="1" dirty="0"/>
              <a:t>“Extracting Information from Text</a:t>
            </a:r>
            <a:r>
              <a:rPr lang="en-GB" sz="1200" b="1" i="1" dirty="0"/>
              <a:t>”</a:t>
            </a:r>
            <a:r>
              <a:rPr lang="en-GB" sz="1200" i="1" dirty="0"/>
              <a:t>. Natural Language Processing with Python. </a:t>
            </a:r>
            <a:r>
              <a:rPr lang="en-GB" sz="1200" i="1" dirty="0" err="1"/>
              <a:t>Analyzing</a:t>
            </a:r>
            <a:r>
              <a:rPr lang="en-GB" sz="1200" i="1" dirty="0"/>
              <a:t> Text with the Language Toolkit</a:t>
            </a:r>
            <a:r>
              <a:rPr lang="en-GB" sz="1200" dirty="0"/>
              <a:t>, 2009. Url: </a:t>
            </a:r>
            <a:r>
              <a:rPr lang="en-GB" sz="1200" dirty="0">
                <a:hlinkClick r:id="rId3"/>
              </a:rPr>
              <a:t>7. Extracting Information from Text (nltk.org)</a:t>
            </a:r>
            <a:r>
              <a:rPr lang="en-GB" sz="1200" dirty="0"/>
              <a:t> </a:t>
            </a:r>
          </a:p>
        </p:txBody>
      </p:sp>
      <p:sp>
        <p:nvSpPr>
          <p:cNvPr id="8" name="TextBox 7">
            <a:extLst>
              <a:ext uri="{FF2B5EF4-FFF2-40B4-BE49-F238E27FC236}">
                <a16:creationId xmlns:a16="http://schemas.microsoft.com/office/drawing/2014/main" id="{92280D85-0924-09C8-3778-6355FF289DE0}"/>
              </a:ext>
            </a:extLst>
          </p:cNvPr>
          <p:cNvSpPr txBox="1"/>
          <p:nvPr/>
        </p:nvSpPr>
        <p:spPr>
          <a:xfrm>
            <a:off x="7284720" y="3709870"/>
            <a:ext cx="1513840" cy="379517"/>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3640150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3515941-D042-17C7-07EB-5B38CABC43FC}"/>
              </a:ext>
            </a:extLst>
          </p:cNvPr>
          <p:cNvSpPr>
            <a:spLocks noGrp="1"/>
          </p:cNvSpPr>
          <p:nvPr>
            <p:ph type="subTitle" idx="1"/>
          </p:nvPr>
        </p:nvSpPr>
        <p:spPr>
          <a:xfrm>
            <a:off x="1137922" y="965200"/>
            <a:ext cx="7111998" cy="3066926"/>
          </a:xfrm>
        </p:spPr>
        <p:txBody>
          <a:bodyPr>
            <a:normAutofit/>
          </a:bodyPr>
          <a:lstStyle/>
          <a:p>
            <a:r>
              <a:rPr lang="en-GB" b="0" i="0" dirty="0">
                <a:solidFill>
                  <a:srgbClr val="000000"/>
                </a:solidFill>
                <a:effectLst/>
                <a:latin typeface="Times New Roman" panose="02020603050405020304" pitchFamily="18" charset="0"/>
              </a:rPr>
              <a:t>The typical architecture for an information extraction system begins by </a:t>
            </a:r>
            <a:r>
              <a:rPr lang="en-GB" b="1" i="0" dirty="0">
                <a:solidFill>
                  <a:srgbClr val="000000"/>
                </a:solidFill>
                <a:effectLst/>
                <a:latin typeface="Times New Roman" panose="02020603050405020304" pitchFamily="18" charset="0"/>
              </a:rPr>
              <a:t>1. segmenting, 2. tokenizing, and 3. part-of-speech tagging </a:t>
            </a:r>
            <a:r>
              <a:rPr lang="en-GB" b="0" i="0" dirty="0">
                <a:solidFill>
                  <a:srgbClr val="000000"/>
                </a:solidFill>
                <a:effectLst/>
                <a:latin typeface="Times New Roman" panose="02020603050405020304" pitchFamily="18" charset="0"/>
              </a:rPr>
              <a:t>the text. The resulting data is then </a:t>
            </a:r>
            <a:r>
              <a:rPr lang="en-GB" b="1" i="0" dirty="0">
                <a:solidFill>
                  <a:srgbClr val="000000"/>
                </a:solidFill>
                <a:effectLst/>
                <a:latin typeface="Times New Roman" panose="02020603050405020304" pitchFamily="18" charset="0"/>
              </a:rPr>
              <a:t>4. searched for specific types of entity.</a:t>
            </a:r>
            <a:r>
              <a:rPr lang="en-GB" b="0" i="0" dirty="0">
                <a:solidFill>
                  <a:srgbClr val="000000"/>
                </a:solidFill>
                <a:effectLst/>
                <a:latin typeface="Times New Roman" panose="02020603050405020304" pitchFamily="18" charset="0"/>
              </a:rPr>
              <a:t> Finally, the information extraction system looks at entities that are mentioned near one another in the text, and tries to determine whether specific relationships hold between those entities.</a:t>
            </a:r>
          </a:p>
          <a:p>
            <a:endParaRPr lang="LID4096" dirty="0"/>
          </a:p>
        </p:txBody>
      </p:sp>
      <p:sp>
        <p:nvSpPr>
          <p:cNvPr id="4" name="TextBox 3">
            <a:extLst>
              <a:ext uri="{FF2B5EF4-FFF2-40B4-BE49-F238E27FC236}">
                <a16:creationId xmlns:a16="http://schemas.microsoft.com/office/drawing/2014/main" id="{F4B3C431-DB7D-E2FD-E985-EFA02E734E3A}"/>
              </a:ext>
            </a:extLst>
          </p:cNvPr>
          <p:cNvSpPr txBox="1"/>
          <p:nvPr/>
        </p:nvSpPr>
        <p:spPr>
          <a:xfrm>
            <a:off x="436880" y="5200302"/>
            <a:ext cx="2550160" cy="1384995"/>
          </a:xfrm>
          <a:prstGeom prst="rect">
            <a:avLst/>
          </a:prstGeom>
          <a:noFill/>
        </p:spPr>
        <p:txBody>
          <a:bodyPr wrap="square">
            <a:spAutoFit/>
          </a:bodyPr>
          <a:lstStyle/>
          <a:p>
            <a:r>
              <a:rPr lang="en-GB" sz="1200" b="1" dirty="0"/>
              <a:t>Source: </a:t>
            </a:r>
            <a:r>
              <a:rPr lang="en-GB" sz="1200" dirty="0"/>
              <a:t>Bird, Steven, et al. </a:t>
            </a:r>
            <a:r>
              <a:rPr lang="en-GB" sz="1200" b="1" dirty="0"/>
              <a:t>“Extracting Information from Text</a:t>
            </a:r>
            <a:r>
              <a:rPr lang="en-GB" sz="1200" b="1" i="1" dirty="0"/>
              <a:t>”</a:t>
            </a:r>
            <a:r>
              <a:rPr lang="en-GB" sz="1200" i="1" dirty="0"/>
              <a:t>. Natural Language Processing with Python. </a:t>
            </a:r>
            <a:r>
              <a:rPr lang="en-GB" sz="1200" i="1" dirty="0" err="1"/>
              <a:t>Analyzing</a:t>
            </a:r>
            <a:r>
              <a:rPr lang="en-GB" sz="1200" i="1" dirty="0"/>
              <a:t> Text with the Language Toolkit</a:t>
            </a:r>
            <a:r>
              <a:rPr lang="en-GB" sz="1200" dirty="0"/>
              <a:t>, 2009. Url: </a:t>
            </a:r>
            <a:r>
              <a:rPr lang="en-GB" sz="1200" dirty="0">
                <a:hlinkClick r:id="rId2"/>
              </a:rPr>
              <a:t>7. Extracting Information from Text (nltk.org)</a:t>
            </a:r>
            <a:r>
              <a:rPr lang="en-GB" sz="1200" dirty="0"/>
              <a:t> </a:t>
            </a:r>
          </a:p>
        </p:txBody>
      </p:sp>
      <p:sp>
        <p:nvSpPr>
          <p:cNvPr id="5" name="TextBox 4">
            <a:extLst>
              <a:ext uri="{FF2B5EF4-FFF2-40B4-BE49-F238E27FC236}">
                <a16:creationId xmlns:a16="http://schemas.microsoft.com/office/drawing/2014/main" id="{107EF036-65DD-D96E-CBC0-2342171E24D9}"/>
              </a:ext>
            </a:extLst>
          </p:cNvPr>
          <p:cNvSpPr txBox="1"/>
          <p:nvPr/>
        </p:nvSpPr>
        <p:spPr>
          <a:xfrm>
            <a:off x="7843520" y="3344110"/>
            <a:ext cx="1513840" cy="379517"/>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2364651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65A8-9E6A-7F4F-9D4A-AAF295E44976}"/>
              </a:ext>
            </a:extLst>
          </p:cNvPr>
          <p:cNvSpPr>
            <a:spLocks noGrp="1"/>
          </p:cNvSpPr>
          <p:nvPr>
            <p:ph type="ctrTitle"/>
          </p:nvPr>
        </p:nvSpPr>
        <p:spPr>
          <a:xfrm>
            <a:off x="731521" y="436879"/>
            <a:ext cx="4876799" cy="1375289"/>
          </a:xfrm>
        </p:spPr>
        <p:txBody>
          <a:bodyPr/>
          <a:lstStyle/>
          <a:p>
            <a:r>
              <a:rPr lang="en-GB" dirty="0"/>
              <a:t>Part of Speech Tagging (POS)</a:t>
            </a:r>
            <a:endParaRPr lang="LID4096" dirty="0"/>
          </a:p>
        </p:txBody>
      </p:sp>
      <p:sp>
        <p:nvSpPr>
          <p:cNvPr id="3" name="Subtitle 2">
            <a:extLst>
              <a:ext uri="{FF2B5EF4-FFF2-40B4-BE49-F238E27FC236}">
                <a16:creationId xmlns:a16="http://schemas.microsoft.com/office/drawing/2014/main" id="{A7DFFB02-AD90-953D-2F81-A3D2C5F12391}"/>
              </a:ext>
            </a:extLst>
          </p:cNvPr>
          <p:cNvSpPr>
            <a:spLocks noGrp="1"/>
          </p:cNvSpPr>
          <p:nvPr>
            <p:ph type="subTitle" idx="1"/>
          </p:nvPr>
        </p:nvSpPr>
        <p:spPr>
          <a:xfrm>
            <a:off x="731521" y="2065688"/>
            <a:ext cx="5029198" cy="1956278"/>
          </a:xfrm>
        </p:spPr>
        <p:txBody>
          <a:bodyPr>
            <a:normAutofit fontScale="92500"/>
          </a:bodyPr>
          <a:lstStyle/>
          <a:p>
            <a:r>
              <a:rPr lang="en-GB" b="0" i="0" dirty="0">
                <a:solidFill>
                  <a:srgbClr val="000000"/>
                </a:solidFill>
                <a:effectLst/>
                <a:latin typeface="Times New Roman" panose="02020603050405020304" pitchFamily="18" charset="0"/>
              </a:rPr>
              <a:t>The process of classifying words into their </a:t>
            </a:r>
            <a:r>
              <a:rPr lang="en-GB" b="1" i="0" dirty="0">
                <a:solidFill>
                  <a:srgbClr val="000000"/>
                </a:solidFill>
                <a:effectLst/>
                <a:latin typeface="Times New Roman" panose="02020603050405020304" pitchFamily="18" charset="0"/>
              </a:rPr>
              <a:t>parts of speech</a:t>
            </a:r>
            <a:r>
              <a:rPr lang="en-GB" b="0" i="0" dirty="0">
                <a:solidFill>
                  <a:srgbClr val="000000"/>
                </a:solidFill>
                <a:effectLst/>
                <a:latin typeface="Times New Roman" panose="02020603050405020304" pitchFamily="18" charset="0"/>
              </a:rPr>
              <a:t> and labelling them accordingly is known as </a:t>
            </a:r>
            <a:r>
              <a:rPr lang="en-GB" b="1" i="0" dirty="0">
                <a:solidFill>
                  <a:srgbClr val="000000"/>
                </a:solidFill>
                <a:effectLst/>
                <a:latin typeface="Times New Roman" panose="02020603050405020304" pitchFamily="18" charset="0"/>
              </a:rPr>
              <a:t>part-of-speech tagging</a:t>
            </a:r>
            <a:r>
              <a:rPr lang="en-GB" b="0" i="0" dirty="0">
                <a:solidFill>
                  <a:srgbClr val="000000"/>
                </a:solidFill>
                <a:effectLst/>
                <a:latin typeface="Times New Roman" panose="02020603050405020304" pitchFamily="18" charset="0"/>
              </a:rPr>
              <a:t>, </a:t>
            </a:r>
            <a:r>
              <a:rPr lang="en-GB" b="1" i="0" dirty="0">
                <a:solidFill>
                  <a:srgbClr val="000000"/>
                </a:solidFill>
                <a:effectLst/>
                <a:latin typeface="Times New Roman" panose="02020603050405020304" pitchFamily="18" charset="0"/>
              </a:rPr>
              <a:t>POS-tagging</a:t>
            </a:r>
            <a:r>
              <a:rPr lang="en-GB" b="0" i="0" dirty="0">
                <a:solidFill>
                  <a:srgbClr val="000000"/>
                </a:solidFill>
                <a:effectLst/>
                <a:latin typeface="Times New Roman" panose="02020603050405020304" pitchFamily="18" charset="0"/>
              </a:rPr>
              <a:t>, or simply </a:t>
            </a:r>
            <a:r>
              <a:rPr lang="en-GB" b="1" i="0" dirty="0">
                <a:solidFill>
                  <a:srgbClr val="000000"/>
                </a:solidFill>
                <a:effectLst/>
                <a:latin typeface="Times New Roman" panose="02020603050405020304" pitchFamily="18" charset="0"/>
              </a:rPr>
              <a:t>tagging</a:t>
            </a:r>
            <a:r>
              <a:rPr lang="en-GB" b="0" i="0" dirty="0">
                <a:solidFill>
                  <a:srgbClr val="000000"/>
                </a:solidFill>
                <a:effectLst/>
                <a:latin typeface="Times New Roman" panose="02020603050405020304" pitchFamily="18" charset="0"/>
              </a:rPr>
              <a:t>. Parts of speech are also known as </a:t>
            </a:r>
            <a:r>
              <a:rPr lang="en-GB" b="1" i="0" dirty="0">
                <a:solidFill>
                  <a:srgbClr val="000000"/>
                </a:solidFill>
                <a:effectLst/>
                <a:latin typeface="Times New Roman" panose="02020603050405020304" pitchFamily="18" charset="0"/>
              </a:rPr>
              <a:t>word classes</a:t>
            </a:r>
            <a:r>
              <a:rPr lang="en-GB" b="0" i="0" dirty="0">
                <a:solidFill>
                  <a:srgbClr val="000000"/>
                </a:solidFill>
                <a:effectLst/>
                <a:latin typeface="Times New Roman" panose="02020603050405020304" pitchFamily="18" charset="0"/>
              </a:rPr>
              <a:t> or </a:t>
            </a:r>
            <a:r>
              <a:rPr lang="en-GB" b="1" i="0" dirty="0">
                <a:solidFill>
                  <a:srgbClr val="000000"/>
                </a:solidFill>
                <a:effectLst/>
                <a:latin typeface="Times New Roman" panose="02020603050405020304" pitchFamily="18" charset="0"/>
              </a:rPr>
              <a:t>lexical categories</a:t>
            </a:r>
            <a:r>
              <a:rPr lang="en-GB" b="0" i="0" dirty="0">
                <a:solidFill>
                  <a:srgbClr val="000000"/>
                </a:solidFill>
                <a:effectLst/>
                <a:latin typeface="Times New Roman" panose="02020603050405020304" pitchFamily="18" charset="0"/>
              </a:rPr>
              <a:t>. </a:t>
            </a:r>
            <a:endParaRPr lang="LID4096" dirty="0"/>
          </a:p>
        </p:txBody>
      </p:sp>
      <p:pic>
        <p:nvPicPr>
          <p:cNvPr id="5" name="Picture 4">
            <a:extLst>
              <a:ext uri="{FF2B5EF4-FFF2-40B4-BE49-F238E27FC236}">
                <a16:creationId xmlns:a16="http://schemas.microsoft.com/office/drawing/2014/main" id="{1870BABF-6816-ED05-4E1F-D97D5A26310B}"/>
              </a:ext>
            </a:extLst>
          </p:cNvPr>
          <p:cNvPicPr>
            <a:picLocks noChangeAspect="1"/>
          </p:cNvPicPr>
          <p:nvPr/>
        </p:nvPicPr>
        <p:blipFill>
          <a:blip r:embed="rId2"/>
          <a:stretch>
            <a:fillRect/>
          </a:stretch>
        </p:blipFill>
        <p:spPr>
          <a:xfrm>
            <a:off x="650528" y="4110037"/>
            <a:ext cx="9359885" cy="1375289"/>
          </a:xfrm>
          <a:prstGeom prst="rect">
            <a:avLst/>
          </a:prstGeom>
        </p:spPr>
      </p:pic>
      <p:sp>
        <p:nvSpPr>
          <p:cNvPr id="6" name="TextBox 5">
            <a:extLst>
              <a:ext uri="{FF2B5EF4-FFF2-40B4-BE49-F238E27FC236}">
                <a16:creationId xmlns:a16="http://schemas.microsoft.com/office/drawing/2014/main" id="{C2DA063B-501A-F61A-DACB-601CE963D638}"/>
              </a:ext>
            </a:extLst>
          </p:cNvPr>
          <p:cNvSpPr txBox="1"/>
          <p:nvPr/>
        </p:nvSpPr>
        <p:spPr>
          <a:xfrm>
            <a:off x="8829040" y="611839"/>
            <a:ext cx="2712720" cy="1384995"/>
          </a:xfrm>
          <a:prstGeom prst="rect">
            <a:avLst/>
          </a:prstGeom>
          <a:noFill/>
        </p:spPr>
        <p:txBody>
          <a:bodyPr wrap="square" rtlCol="0">
            <a:spAutoFit/>
          </a:bodyPr>
          <a:lstStyle/>
          <a:p>
            <a:r>
              <a:rPr lang="en-GB" sz="1200" b="1" dirty="0">
                <a:latin typeface="+mj-lt"/>
              </a:rPr>
              <a:t>Source: </a:t>
            </a:r>
            <a:r>
              <a:rPr lang="en-GB" sz="1200" dirty="0">
                <a:latin typeface="+mj-lt"/>
              </a:rPr>
              <a:t>Bird, Steven, et al. “</a:t>
            </a:r>
            <a:r>
              <a:rPr lang="en-US" sz="1200" b="1" dirty="0">
                <a:solidFill>
                  <a:srgbClr val="000000"/>
                </a:solidFill>
                <a:latin typeface="+mj-lt"/>
              </a:rPr>
              <a:t>Categorizing and Tagging Words</a:t>
            </a:r>
          </a:p>
          <a:p>
            <a:r>
              <a:rPr lang="en-GB" sz="1200" b="1" dirty="0">
                <a:latin typeface="+mj-lt"/>
              </a:rPr>
              <a:t>”</a:t>
            </a:r>
            <a:r>
              <a:rPr lang="en-GB" sz="1200" dirty="0">
                <a:latin typeface="+mj-lt"/>
              </a:rPr>
              <a:t>. </a:t>
            </a:r>
            <a:r>
              <a:rPr lang="en-GB" sz="1200" i="1" dirty="0">
                <a:latin typeface="+mj-lt"/>
              </a:rPr>
              <a:t>Natural Language Processing with Python. </a:t>
            </a:r>
            <a:r>
              <a:rPr lang="en-GB" sz="1200" i="1" dirty="0" err="1">
                <a:latin typeface="+mj-lt"/>
              </a:rPr>
              <a:t>Analyzing</a:t>
            </a:r>
            <a:r>
              <a:rPr lang="en-GB" sz="1200" i="1" dirty="0">
                <a:latin typeface="+mj-lt"/>
              </a:rPr>
              <a:t> Text with the Language Toolki</a:t>
            </a:r>
            <a:r>
              <a:rPr lang="en-GB" sz="1200" dirty="0">
                <a:latin typeface="+mj-lt"/>
              </a:rPr>
              <a:t>t, 2009. Url: </a:t>
            </a:r>
            <a:r>
              <a:rPr lang="en-GB" sz="1200" dirty="0">
                <a:latin typeface="+mj-lt"/>
                <a:hlinkClick r:id="rId3"/>
              </a:rPr>
              <a:t>5. Categorizing and Tagging Words (nltk.org)</a:t>
            </a:r>
            <a:endParaRPr lang="LID4096" sz="1200" dirty="0">
              <a:latin typeface="+mj-lt"/>
            </a:endParaRPr>
          </a:p>
        </p:txBody>
      </p:sp>
      <p:pic>
        <p:nvPicPr>
          <p:cNvPr id="7" name="Picture 6">
            <a:extLst>
              <a:ext uri="{FF2B5EF4-FFF2-40B4-BE49-F238E27FC236}">
                <a16:creationId xmlns:a16="http://schemas.microsoft.com/office/drawing/2014/main" id="{63240D6C-5BF0-BCD4-5B3B-FDC906A352DC}"/>
              </a:ext>
            </a:extLst>
          </p:cNvPr>
          <p:cNvPicPr>
            <a:picLocks noChangeAspect="1"/>
          </p:cNvPicPr>
          <p:nvPr/>
        </p:nvPicPr>
        <p:blipFill>
          <a:blip r:embed="rId4"/>
          <a:stretch>
            <a:fillRect/>
          </a:stretch>
        </p:blipFill>
        <p:spPr>
          <a:xfrm>
            <a:off x="9508676" y="2818718"/>
            <a:ext cx="1566808" cy="499915"/>
          </a:xfrm>
          <a:prstGeom prst="rect">
            <a:avLst/>
          </a:prstGeom>
          <a:solidFill>
            <a:schemeClr val="bg1"/>
          </a:solidFill>
        </p:spPr>
      </p:pic>
    </p:spTree>
    <p:extLst>
      <p:ext uri="{BB962C8B-B14F-4D97-AF65-F5344CB8AC3E}">
        <p14:creationId xmlns:p14="http://schemas.microsoft.com/office/powerpoint/2010/main" val="3404644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2B2C-9B98-4155-DAC9-76B65DEB86A2}"/>
              </a:ext>
            </a:extLst>
          </p:cNvPr>
          <p:cNvSpPr>
            <a:spLocks noGrp="1"/>
          </p:cNvSpPr>
          <p:nvPr>
            <p:ph type="ctrTitle"/>
          </p:nvPr>
        </p:nvSpPr>
        <p:spPr>
          <a:xfrm>
            <a:off x="1066801" y="1122363"/>
            <a:ext cx="2743199" cy="635317"/>
          </a:xfrm>
        </p:spPr>
        <p:txBody>
          <a:bodyPr>
            <a:normAutofit fontScale="90000"/>
          </a:bodyPr>
          <a:lstStyle/>
          <a:p>
            <a:r>
              <a:rPr lang="en-GB" dirty="0"/>
              <a:t>Chunking</a:t>
            </a:r>
            <a:endParaRPr lang="LID4096" dirty="0"/>
          </a:p>
        </p:txBody>
      </p:sp>
      <p:sp>
        <p:nvSpPr>
          <p:cNvPr id="3" name="Subtitle 2">
            <a:extLst>
              <a:ext uri="{FF2B5EF4-FFF2-40B4-BE49-F238E27FC236}">
                <a16:creationId xmlns:a16="http://schemas.microsoft.com/office/drawing/2014/main" id="{72D248F3-A9A6-2C68-44A0-64FBAFA83645}"/>
              </a:ext>
            </a:extLst>
          </p:cNvPr>
          <p:cNvSpPr>
            <a:spLocks noGrp="1"/>
          </p:cNvSpPr>
          <p:nvPr>
            <p:ph type="subTitle" idx="1"/>
          </p:nvPr>
        </p:nvSpPr>
        <p:spPr>
          <a:xfrm>
            <a:off x="965202" y="2065688"/>
            <a:ext cx="5029198" cy="1956278"/>
          </a:xfrm>
        </p:spPr>
        <p:txBody>
          <a:bodyPr>
            <a:normAutofit fontScale="85000" lnSpcReduction="10000"/>
          </a:bodyPr>
          <a:lstStyle/>
          <a:p>
            <a:r>
              <a:rPr lang="en-GB" b="0" i="0" dirty="0">
                <a:solidFill>
                  <a:srgbClr val="000000"/>
                </a:solidFill>
                <a:effectLst/>
                <a:latin typeface="Times New Roman" panose="02020603050405020304" pitchFamily="18" charset="0"/>
              </a:rPr>
              <a:t>The basic technique we will use for entity detection is </a:t>
            </a:r>
            <a:r>
              <a:rPr lang="en-GB" b="1" i="0" dirty="0">
                <a:solidFill>
                  <a:srgbClr val="000000"/>
                </a:solidFill>
                <a:effectLst/>
                <a:latin typeface="Times New Roman" panose="02020603050405020304" pitchFamily="18" charset="0"/>
              </a:rPr>
              <a:t>chunking</a:t>
            </a:r>
            <a:r>
              <a:rPr lang="en-GB" b="0" i="0" dirty="0">
                <a:solidFill>
                  <a:srgbClr val="000000"/>
                </a:solidFill>
                <a:effectLst/>
                <a:latin typeface="Times New Roman" panose="02020603050405020304" pitchFamily="18" charset="0"/>
              </a:rPr>
              <a:t>, which segments and labels multi-token sequences as illustrated in </a:t>
            </a:r>
            <a:r>
              <a:rPr lang="en-GB" b="0" i="0" dirty="0">
                <a:effectLst/>
                <a:latin typeface="Times New Roman" panose="02020603050405020304" pitchFamily="18" charset="0"/>
                <a:hlinkClick r:id="rId2"/>
              </a:rPr>
              <a:t>2.1</a:t>
            </a:r>
            <a:r>
              <a:rPr lang="en-GB" b="0" i="0" dirty="0">
                <a:solidFill>
                  <a:srgbClr val="000000"/>
                </a:solidFill>
                <a:effectLst/>
                <a:latin typeface="Times New Roman" panose="02020603050405020304" pitchFamily="18" charset="0"/>
              </a:rPr>
              <a:t>. The smaller boxes show the word-level tokenization and part-of-speech tagging, while the large boxes show higher-level chunking. Each of these larger boxes is called a </a:t>
            </a:r>
            <a:r>
              <a:rPr lang="en-GB" b="1" i="0" dirty="0">
                <a:solidFill>
                  <a:srgbClr val="000000"/>
                </a:solidFill>
                <a:effectLst/>
                <a:latin typeface="Times New Roman" panose="02020603050405020304" pitchFamily="18" charset="0"/>
              </a:rPr>
              <a:t>chunk.</a:t>
            </a:r>
            <a:endParaRPr lang="LID4096" dirty="0"/>
          </a:p>
        </p:txBody>
      </p:sp>
      <p:pic>
        <p:nvPicPr>
          <p:cNvPr id="5" name="Picture 4">
            <a:extLst>
              <a:ext uri="{FF2B5EF4-FFF2-40B4-BE49-F238E27FC236}">
                <a16:creationId xmlns:a16="http://schemas.microsoft.com/office/drawing/2014/main" id="{144A6C0A-565F-C444-D905-34E08BCB3393}"/>
              </a:ext>
            </a:extLst>
          </p:cNvPr>
          <p:cNvPicPr>
            <a:picLocks noChangeAspect="1"/>
          </p:cNvPicPr>
          <p:nvPr/>
        </p:nvPicPr>
        <p:blipFill>
          <a:blip r:embed="rId3"/>
          <a:stretch>
            <a:fillRect/>
          </a:stretch>
        </p:blipFill>
        <p:spPr>
          <a:xfrm>
            <a:off x="965202" y="4160359"/>
            <a:ext cx="7904478" cy="2255519"/>
          </a:xfrm>
          <a:prstGeom prst="rect">
            <a:avLst/>
          </a:prstGeom>
        </p:spPr>
      </p:pic>
      <p:pic>
        <p:nvPicPr>
          <p:cNvPr id="6" name="Picture 5">
            <a:extLst>
              <a:ext uri="{FF2B5EF4-FFF2-40B4-BE49-F238E27FC236}">
                <a16:creationId xmlns:a16="http://schemas.microsoft.com/office/drawing/2014/main" id="{45510184-C607-6B69-F308-2C905B9A58CB}"/>
              </a:ext>
            </a:extLst>
          </p:cNvPr>
          <p:cNvPicPr>
            <a:picLocks noChangeAspect="1"/>
          </p:cNvPicPr>
          <p:nvPr/>
        </p:nvPicPr>
        <p:blipFill>
          <a:blip r:embed="rId4"/>
          <a:stretch>
            <a:fillRect/>
          </a:stretch>
        </p:blipFill>
        <p:spPr>
          <a:xfrm>
            <a:off x="8492676" y="2376402"/>
            <a:ext cx="1566808" cy="499915"/>
          </a:xfrm>
          <a:prstGeom prst="rect">
            <a:avLst/>
          </a:prstGeom>
        </p:spPr>
      </p:pic>
      <p:pic>
        <p:nvPicPr>
          <p:cNvPr id="7" name="Picture 6">
            <a:extLst>
              <a:ext uri="{FF2B5EF4-FFF2-40B4-BE49-F238E27FC236}">
                <a16:creationId xmlns:a16="http://schemas.microsoft.com/office/drawing/2014/main" id="{F25348DE-4F3C-DF1B-480A-9900C5CF6217}"/>
              </a:ext>
            </a:extLst>
          </p:cNvPr>
          <p:cNvPicPr>
            <a:picLocks noChangeAspect="1"/>
          </p:cNvPicPr>
          <p:nvPr/>
        </p:nvPicPr>
        <p:blipFill>
          <a:blip r:embed="rId5"/>
          <a:stretch>
            <a:fillRect/>
          </a:stretch>
        </p:blipFill>
        <p:spPr>
          <a:xfrm>
            <a:off x="8492676" y="729775"/>
            <a:ext cx="2755631" cy="1420491"/>
          </a:xfrm>
          <a:prstGeom prst="rect">
            <a:avLst/>
          </a:prstGeom>
        </p:spPr>
      </p:pic>
    </p:spTree>
    <p:extLst>
      <p:ext uri="{BB962C8B-B14F-4D97-AF65-F5344CB8AC3E}">
        <p14:creationId xmlns:p14="http://schemas.microsoft.com/office/powerpoint/2010/main" val="1205890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19A-AC12-A20D-847D-458EBE7CC4A7}"/>
              </a:ext>
            </a:extLst>
          </p:cNvPr>
          <p:cNvSpPr>
            <a:spLocks noGrp="1"/>
          </p:cNvSpPr>
          <p:nvPr>
            <p:ph type="ctrTitle"/>
          </p:nvPr>
        </p:nvSpPr>
        <p:spPr>
          <a:xfrm>
            <a:off x="1066801" y="1122363"/>
            <a:ext cx="1209039" cy="554037"/>
          </a:xfrm>
        </p:spPr>
        <p:txBody>
          <a:bodyPr>
            <a:normAutofit fontScale="90000"/>
          </a:bodyPr>
          <a:lstStyle/>
          <a:p>
            <a:r>
              <a:rPr lang="en-GB" dirty="0"/>
              <a:t>NER </a:t>
            </a:r>
            <a:endParaRPr lang="LID4096" dirty="0"/>
          </a:p>
        </p:txBody>
      </p:sp>
      <p:sp>
        <p:nvSpPr>
          <p:cNvPr id="3" name="Subtitle 2">
            <a:extLst>
              <a:ext uri="{FF2B5EF4-FFF2-40B4-BE49-F238E27FC236}">
                <a16:creationId xmlns:a16="http://schemas.microsoft.com/office/drawing/2014/main" id="{2A3EE547-9B83-6FF1-7D94-53AB53758DB1}"/>
              </a:ext>
            </a:extLst>
          </p:cNvPr>
          <p:cNvSpPr>
            <a:spLocks noGrp="1"/>
          </p:cNvSpPr>
          <p:nvPr>
            <p:ph type="subTitle" idx="1"/>
          </p:nvPr>
        </p:nvSpPr>
        <p:spPr>
          <a:xfrm>
            <a:off x="944882" y="1831555"/>
            <a:ext cx="5029198" cy="1956278"/>
          </a:xfrm>
        </p:spPr>
        <p:txBody>
          <a:bodyPr>
            <a:normAutofit fontScale="92500"/>
          </a:bodyPr>
          <a:lstStyle/>
          <a:p>
            <a:r>
              <a:rPr lang="en-GB" b="0" i="0" dirty="0">
                <a:solidFill>
                  <a:srgbClr val="000000"/>
                </a:solidFill>
                <a:effectLst/>
                <a:latin typeface="Times New Roman" panose="02020603050405020304" pitchFamily="18" charset="0"/>
              </a:rPr>
              <a:t>The goal of a </a:t>
            </a:r>
            <a:r>
              <a:rPr lang="en-GB" b="1" i="0" dirty="0">
                <a:solidFill>
                  <a:srgbClr val="000000"/>
                </a:solidFill>
                <a:effectLst/>
                <a:latin typeface="Times New Roman" panose="02020603050405020304" pitchFamily="18" charset="0"/>
              </a:rPr>
              <a:t>named entity recognition</a:t>
            </a:r>
            <a:r>
              <a:rPr lang="en-GB" b="0" i="0" dirty="0">
                <a:solidFill>
                  <a:srgbClr val="000000"/>
                </a:solidFill>
                <a:effectLst/>
                <a:latin typeface="Times New Roman" panose="02020603050405020304" pitchFamily="18" charset="0"/>
              </a:rPr>
              <a:t> (NER) system is to identify all textual mentions of the named entities. This can be broken down into two sub-tasks: identifying the boundaries of the NE, and identifying its type.</a:t>
            </a:r>
            <a:endParaRPr lang="LID4096" dirty="0"/>
          </a:p>
        </p:txBody>
      </p:sp>
      <p:pic>
        <p:nvPicPr>
          <p:cNvPr id="5" name="Picture 4">
            <a:extLst>
              <a:ext uri="{FF2B5EF4-FFF2-40B4-BE49-F238E27FC236}">
                <a16:creationId xmlns:a16="http://schemas.microsoft.com/office/drawing/2014/main" id="{F9DB1643-D65B-2E15-58A6-43E8B2F8A8F1}"/>
              </a:ext>
            </a:extLst>
          </p:cNvPr>
          <p:cNvPicPr>
            <a:picLocks noChangeAspect="1"/>
          </p:cNvPicPr>
          <p:nvPr/>
        </p:nvPicPr>
        <p:blipFill>
          <a:blip r:embed="rId2"/>
          <a:stretch>
            <a:fillRect/>
          </a:stretch>
        </p:blipFill>
        <p:spPr>
          <a:xfrm>
            <a:off x="799310" y="4030764"/>
            <a:ext cx="8375169" cy="2561295"/>
          </a:xfrm>
          <a:prstGeom prst="rect">
            <a:avLst/>
          </a:prstGeom>
        </p:spPr>
      </p:pic>
      <p:pic>
        <p:nvPicPr>
          <p:cNvPr id="6" name="Picture 5">
            <a:extLst>
              <a:ext uri="{FF2B5EF4-FFF2-40B4-BE49-F238E27FC236}">
                <a16:creationId xmlns:a16="http://schemas.microsoft.com/office/drawing/2014/main" id="{101654C4-E0F5-C097-4C90-DB8DB3BAE4F0}"/>
              </a:ext>
            </a:extLst>
          </p:cNvPr>
          <p:cNvPicPr>
            <a:picLocks noChangeAspect="1"/>
          </p:cNvPicPr>
          <p:nvPr/>
        </p:nvPicPr>
        <p:blipFill>
          <a:blip r:embed="rId3"/>
          <a:stretch>
            <a:fillRect/>
          </a:stretch>
        </p:blipFill>
        <p:spPr>
          <a:xfrm>
            <a:off x="8492676" y="729775"/>
            <a:ext cx="2755631" cy="1420491"/>
          </a:xfrm>
          <a:prstGeom prst="rect">
            <a:avLst/>
          </a:prstGeom>
        </p:spPr>
      </p:pic>
      <p:pic>
        <p:nvPicPr>
          <p:cNvPr id="7" name="Picture 6">
            <a:extLst>
              <a:ext uri="{FF2B5EF4-FFF2-40B4-BE49-F238E27FC236}">
                <a16:creationId xmlns:a16="http://schemas.microsoft.com/office/drawing/2014/main" id="{31D509CC-0FBD-F38F-C0E8-A787014EAC48}"/>
              </a:ext>
            </a:extLst>
          </p:cNvPr>
          <p:cNvPicPr>
            <a:picLocks noChangeAspect="1"/>
          </p:cNvPicPr>
          <p:nvPr/>
        </p:nvPicPr>
        <p:blipFill>
          <a:blip r:embed="rId4"/>
          <a:stretch>
            <a:fillRect/>
          </a:stretch>
        </p:blipFill>
        <p:spPr>
          <a:xfrm>
            <a:off x="8523156" y="2309779"/>
            <a:ext cx="1566808" cy="499915"/>
          </a:xfrm>
          <a:prstGeom prst="rect">
            <a:avLst/>
          </a:prstGeom>
        </p:spPr>
      </p:pic>
    </p:spTree>
    <p:extLst>
      <p:ext uri="{BB962C8B-B14F-4D97-AF65-F5344CB8AC3E}">
        <p14:creationId xmlns:p14="http://schemas.microsoft.com/office/powerpoint/2010/main" val="364444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5936DF-DDDA-FF69-6E1E-157748FADD17}"/>
              </a:ext>
            </a:extLst>
          </p:cNvPr>
          <p:cNvSpPr>
            <a:spLocks noGrp="1"/>
          </p:cNvSpPr>
          <p:nvPr>
            <p:ph type="title"/>
          </p:nvPr>
        </p:nvSpPr>
        <p:spPr>
          <a:xfrm>
            <a:off x="3459637" y="1132368"/>
            <a:ext cx="7703663" cy="1257300"/>
          </a:xfrm>
        </p:spPr>
        <p:txBody>
          <a:bodyPr anchor="ctr">
            <a:normAutofit/>
          </a:bodyPr>
          <a:lstStyle/>
          <a:p>
            <a:pPr algn="r"/>
            <a:r>
              <a:rPr lang="en-GB" sz="4800"/>
              <a:t>Syllabus</a:t>
            </a:r>
            <a:endParaRPr lang="LID4096" sz="4800"/>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D68A19E-6929-611F-63F0-7709B20992A1}"/>
              </a:ext>
            </a:extLst>
          </p:cNvPr>
          <p:cNvSpPr>
            <a:spLocks noGrp="1"/>
          </p:cNvSpPr>
          <p:nvPr>
            <p:ph idx="1"/>
          </p:nvPr>
        </p:nvSpPr>
        <p:spPr>
          <a:xfrm>
            <a:off x="1066800" y="1005840"/>
            <a:ext cx="6085840" cy="4800320"/>
          </a:xfrm>
        </p:spPr>
        <p:txBody>
          <a:bodyPr>
            <a:normAutofit/>
          </a:bodyPr>
          <a:lstStyle/>
          <a:p>
            <a:pPr marL="0" indent="0">
              <a:buNone/>
            </a:pPr>
            <a:r>
              <a:rPr lang="en-GB" b="1" dirty="0">
                <a:solidFill>
                  <a:srgbClr val="FF0000"/>
                </a:solidFill>
              </a:rPr>
              <a:t>Day 1</a:t>
            </a:r>
          </a:p>
          <a:p>
            <a:r>
              <a:rPr lang="en-GB" dirty="0"/>
              <a:t>Data Acquisition and Storage</a:t>
            </a:r>
          </a:p>
          <a:p>
            <a:pPr marL="0" indent="0">
              <a:buNone/>
            </a:pPr>
            <a:r>
              <a:rPr lang="en-GB" b="1" dirty="0">
                <a:solidFill>
                  <a:srgbClr val="FF0000"/>
                </a:solidFill>
              </a:rPr>
              <a:t>Day 2</a:t>
            </a:r>
          </a:p>
          <a:p>
            <a:r>
              <a:rPr lang="en-GB" dirty="0"/>
              <a:t>Cleaning and Pre-processing data</a:t>
            </a:r>
          </a:p>
          <a:p>
            <a:pPr marL="0" indent="0">
              <a:buNone/>
            </a:pPr>
            <a:r>
              <a:rPr lang="en-GB" b="1" dirty="0">
                <a:solidFill>
                  <a:srgbClr val="FF0000"/>
                </a:solidFill>
              </a:rPr>
              <a:t>Day 3</a:t>
            </a:r>
          </a:p>
          <a:p>
            <a:r>
              <a:rPr lang="en-GB" dirty="0"/>
              <a:t>Information Extraction (POS, NER, </a:t>
            </a:r>
            <a:r>
              <a:rPr lang="en-GB" dirty="0" err="1"/>
              <a:t>nltk</a:t>
            </a:r>
            <a:r>
              <a:rPr lang="en-GB" dirty="0"/>
              <a:t>, spacy).</a:t>
            </a:r>
          </a:p>
          <a:p>
            <a:pPr marL="0" indent="0">
              <a:buNone/>
            </a:pPr>
            <a:r>
              <a:rPr lang="en-GB" b="1" dirty="0">
                <a:solidFill>
                  <a:srgbClr val="FF0000"/>
                </a:solidFill>
              </a:rPr>
              <a:t>Day 4</a:t>
            </a:r>
          </a:p>
          <a:p>
            <a:r>
              <a:rPr lang="en-GB" dirty="0"/>
              <a:t>Geospatial Analysis</a:t>
            </a:r>
          </a:p>
          <a:p>
            <a:r>
              <a:rPr lang="en-GB" dirty="0"/>
              <a:t>Network Analysis (Sociocentric Networks: weighted and unweighted. If there is extra time: Ego-centric networks).</a:t>
            </a:r>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88429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50AB-B58D-051C-C40E-D353254D294B}"/>
              </a:ext>
            </a:extLst>
          </p:cNvPr>
          <p:cNvSpPr>
            <a:spLocks noGrp="1"/>
          </p:cNvSpPr>
          <p:nvPr>
            <p:ph type="ctrTitle"/>
          </p:nvPr>
        </p:nvSpPr>
        <p:spPr>
          <a:xfrm>
            <a:off x="1066801" y="782321"/>
            <a:ext cx="5720079" cy="650240"/>
          </a:xfrm>
        </p:spPr>
        <p:txBody>
          <a:bodyPr>
            <a:normAutofit/>
          </a:bodyPr>
          <a:lstStyle/>
          <a:p>
            <a:r>
              <a:rPr lang="en-GB" dirty="0"/>
              <a:t>Problems with NER</a:t>
            </a:r>
            <a:endParaRPr lang="LID4096" dirty="0"/>
          </a:p>
        </p:txBody>
      </p:sp>
      <p:pic>
        <p:nvPicPr>
          <p:cNvPr id="4" name="Picture 3">
            <a:extLst>
              <a:ext uri="{FF2B5EF4-FFF2-40B4-BE49-F238E27FC236}">
                <a16:creationId xmlns:a16="http://schemas.microsoft.com/office/drawing/2014/main" id="{4D59FE78-AFCD-1BC4-C121-84E42A6FC623}"/>
              </a:ext>
            </a:extLst>
          </p:cNvPr>
          <p:cNvPicPr>
            <a:picLocks noChangeAspect="1"/>
          </p:cNvPicPr>
          <p:nvPr/>
        </p:nvPicPr>
        <p:blipFill>
          <a:blip r:embed="rId2"/>
          <a:stretch>
            <a:fillRect/>
          </a:stretch>
        </p:blipFill>
        <p:spPr>
          <a:xfrm>
            <a:off x="1225169" y="1950720"/>
            <a:ext cx="2564354" cy="3891280"/>
          </a:xfrm>
          <a:prstGeom prst="rect">
            <a:avLst/>
          </a:prstGeom>
        </p:spPr>
      </p:pic>
      <p:pic>
        <p:nvPicPr>
          <p:cNvPr id="5" name="Picture 4">
            <a:extLst>
              <a:ext uri="{FF2B5EF4-FFF2-40B4-BE49-F238E27FC236}">
                <a16:creationId xmlns:a16="http://schemas.microsoft.com/office/drawing/2014/main" id="{A45F53DB-5451-4EA1-40D8-273541BC3A1E}"/>
              </a:ext>
            </a:extLst>
          </p:cNvPr>
          <p:cNvPicPr>
            <a:picLocks noChangeAspect="1"/>
          </p:cNvPicPr>
          <p:nvPr/>
        </p:nvPicPr>
        <p:blipFill>
          <a:blip r:embed="rId3"/>
          <a:stretch>
            <a:fillRect/>
          </a:stretch>
        </p:blipFill>
        <p:spPr>
          <a:xfrm>
            <a:off x="5845599" y="2346960"/>
            <a:ext cx="4560322" cy="3037840"/>
          </a:xfrm>
          <a:prstGeom prst="rect">
            <a:avLst/>
          </a:prstGeom>
        </p:spPr>
      </p:pic>
      <p:pic>
        <p:nvPicPr>
          <p:cNvPr id="7" name="Graphic 6" descr="Question Mark with solid fill">
            <a:extLst>
              <a:ext uri="{FF2B5EF4-FFF2-40B4-BE49-F238E27FC236}">
                <a16:creationId xmlns:a16="http://schemas.microsoft.com/office/drawing/2014/main" id="{76B3D591-FBA2-E2F8-9C39-86D3E74CF6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4001" y="3164840"/>
            <a:ext cx="914400" cy="914400"/>
          </a:xfrm>
          <a:prstGeom prst="rect">
            <a:avLst/>
          </a:prstGeom>
        </p:spPr>
      </p:pic>
    </p:spTree>
    <p:extLst>
      <p:ext uri="{BB962C8B-B14F-4D97-AF65-F5344CB8AC3E}">
        <p14:creationId xmlns:p14="http://schemas.microsoft.com/office/powerpoint/2010/main" val="2136941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409D-BEA0-63ED-89FB-E7A66EC11FC9}"/>
              </a:ext>
            </a:extLst>
          </p:cNvPr>
          <p:cNvSpPr>
            <a:spLocks noGrp="1"/>
          </p:cNvSpPr>
          <p:nvPr>
            <p:ph type="ctrTitle"/>
          </p:nvPr>
        </p:nvSpPr>
        <p:spPr>
          <a:xfrm>
            <a:off x="4785362" y="228283"/>
            <a:ext cx="3322319" cy="625157"/>
          </a:xfrm>
        </p:spPr>
        <p:txBody>
          <a:bodyPr>
            <a:normAutofit fontScale="90000"/>
          </a:bodyPr>
          <a:lstStyle/>
          <a:p>
            <a:r>
              <a:rPr lang="en-GB" dirty="0"/>
              <a:t>Spacy vs NLTK</a:t>
            </a:r>
            <a:endParaRPr lang="LID4096" dirty="0"/>
          </a:p>
        </p:txBody>
      </p:sp>
      <p:pic>
        <p:nvPicPr>
          <p:cNvPr id="5" name="Picture 4">
            <a:extLst>
              <a:ext uri="{FF2B5EF4-FFF2-40B4-BE49-F238E27FC236}">
                <a16:creationId xmlns:a16="http://schemas.microsoft.com/office/drawing/2014/main" id="{28FAE1B7-9846-F51D-1DE0-B916E3B4D241}"/>
              </a:ext>
            </a:extLst>
          </p:cNvPr>
          <p:cNvPicPr>
            <a:picLocks noChangeAspect="1"/>
          </p:cNvPicPr>
          <p:nvPr/>
        </p:nvPicPr>
        <p:blipFill>
          <a:blip r:embed="rId2"/>
          <a:stretch>
            <a:fillRect/>
          </a:stretch>
        </p:blipFill>
        <p:spPr>
          <a:xfrm>
            <a:off x="768310" y="540861"/>
            <a:ext cx="2696250" cy="5301869"/>
          </a:xfrm>
          <a:prstGeom prst="rect">
            <a:avLst/>
          </a:prstGeom>
        </p:spPr>
      </p:pic>
      <p:pic>
        <p:nvPicPr>
          <p:cNvPr id="7" name="Picture 6">
            <a:extLst>
              <a:ext uri="{FF2B5EF4-FFF2-40B4-BE49-F238E27FC236}">
                <a16:creationId xmlns:a16="http://schemas.microsoft.com/office/drawing/2014/main" id="{CF628184-C606-B90F-64C3-B1CA0D01C269}"/>
              </a:ext>
            </a:extLst>
          </p:cNvPr>
          <p:cNvPicPr>
            <a:picLocks noChangeAspect="1"/>
          </p:cNvPicPr>
          <p:nvPr/>
        </p:nvPicPr>
        <p:blipFill>
          <a:blip r:embed="rId3"/>
          <a:stretch>
            <a:fillRect/>
          </a:stretch>
        </p:blipFill>
        <p:spPr>
          <a:xfrm>
            <a:off x="5411206" y="1752962"/>
            <a:ext cx="2316479" cy="2336709"/>
          </a:xfrm>
          <a:prstGeom prst="rect">
            <a:avLst/>
          </a:prstGeom>
        </p:spPr>
      </p:pic>
      <p:pic>
        <p:nvPicPr>
          <p:cNvPr id="9" name="Picture 8">
            <a:extLst>
              <a:ext uri="{FF2B5EF4-FFF2-40B4-BE49-F238E27FC236}">
                <a16:creationId xmlns:a16="http://schemas.microsoft.com/office/drawing/2014/main" id="{A35A5757-4B02-782B-5992-40768D429C47}"/>
              </a:ext>
            </a:extLst>
          </p:cNvPr>
          <p:cNvPicPr>
            <a:picLocks noChangeAspect="1"/>
          </p:cNvPicPr>
          <p:nvPr/>
        </p:nvPicPr>
        <p:blipFill>
          <a:blip r:embed="rId4"/>
          <a:stretch>
            <a:fillRect/>
          </a:stretch>
        </p:blipFill>
        <p:spPr>
          <a:xfrm>
            <a:off x="8107681" y="1219200"/>
            <a:ext cx="2316479" cy="5255567"/>
          </a:xfrm>
          <a:prstGeom prst="rect">
            <a:avLst/>
          </a:prstGeom>
        </p:spPr>
      </p:pic>
      <p:sp>
        <p:nvSpPr>
          <p:cNvPr id="10" name="TextBox 9">
            <a:extLst>
              <a:ext uri="{FF2B5EF4-FFF2-40B4-BE49-F238E27FC236}">
                <a16:creationId xmlns:a16="http://schemas.microsoft.com/office/drawing/2014/main" id="{BEFD27D0-B3A7-170E-0654-1164C9CBB9BC}"/>
              </a:ext>
            </a:extLst>
          </p:cNvPr>
          <p:cNvSpPr txBox="1"/>
          <p:nvPr/>
        </p:nvSpPr>
        <p:spPr>
          <a:xfrm>
            <a:off x="768310" y="6045200"/>
            <a:ext cx="2696250" cy="369332"/>
          </a:xfrm>
          <a:prstGeom prst="rect">
            <a:avLst/>
          </a:prstGeom>
          <a:noFill/>
        </p:spPr>
        <p:txBody>
          <a:bodyPr wrap="square" rtlCol="0">
            <a:spAutoFit/>
          </a:bodyPr>
          <a:lstStyle/>
          <a:p>
            <a:r>
              <a:rPr lang="en-GB" dirty="0"/>
              <a:t>         </a:t>
            </a:r>
            <a:r>
              <a:rPr lang="en-GB" b="1" dirty="0"/>
              <a:t>NLTK</a:t>
            </a:r>
            <a:endParaRPr lang="LID4096" b="1" dirty="0"/>
          </a:p>
        </p:txBody>
      </p:sp>
      <p:sp>
        <p:nvSpPr>
          <p:cNvPr id="11" name="TextBox 10">
            <a:extLst>
              <a:ext uri="{FF2B5EF4-FFF2-40B4-BE49-F238E27FC236}">
                <a16:creationId xmlns:a16="http://schemas.microsoft.com/office/drawing/2014/main" id="{5E526CB8-3C25-BE79-2C4B-41EC07FAD00C}"/>
              </a:ext>
            </a:extLst>
          </p:cNvPr>
          <p:cNvSpPr txBox="1"/>
          <p:nvPr/>
        </p:nvSpPr>
        <p:spPr>
          <a:xfrm>
            <a:off x="5842000" y="4582160"/>
            <a:ext cx="1076960" cy="369332"/>
          </a:xfrm>
          <a:prstGeom prst="rect">
            <a:avLst/>
          </a:prstGeom>
          <a:noFill/>
        </p:spPr>
        <p:txBody>
          <a:bodyPr wrap="square" rtlCol="0">
            <a:spAutoFit/>
          </a:bodyPr>
          <a:lstStyle/>
          <a:p>
            <a:r>
              <a:rPr lang="en-GB" b="1" dirty="0"/>
              <a:t>Spacy</a:t>
            </a:r>
            <a:endParaRPr lang="LID4096" b="1" dirty="0"/>
          </a:p>
        </p:txBody>
      </p:sp>
      <p:sp>
        <p:nvSpPr>
          <p:cNvPr id="12" name="Arrow: Left 11">
            <a:extLst>
              <a:ext uri="{FF2B5EF4-FFF2-40B4-BE49-F238E27FC236}">
                <a16:creationId xmlns:a16="http://schemas.microsoft.com/office/drawing/2014/main" id="{925F7D6D-2FCC-96C2-3972-03155CC9F461}"/>
              </a:ext>
            </a:extLst>
          </p:cNvPr>
          <p:cNvSpPr/>
          <p:nvPr/>
        </p:nvSpPr>
        <p:spPr>
          <a:xfrm>
            <a:off x="3182620" y="753222"/>
            <a:ext cx="563880" cy="31569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3" name="Picture 12">
            <a:extLst>
              <a:ext uri="{FF2B5EF4-FFF2-40B4-BE49-F238E27FC236}">
                <a16:creationId xmlns:a16="http://schemas.microsoft.com/office/drawing/2014/main" id="{ED1CF731-1B19-2A52-B7D6-A1BE0ED019F0}"/>
              </a:ext>
            </a:extLst>
          </p:cNvPr>
          <p:cNvPicPr>
            <a:picLocks noChangeAspect="1"/>
          </p:cNvPicPr>
          <p:nvPr/>
        </p:nvPicPr>
        <p:blipFill>
          <a:blip r:embed="rId5"/>
          <a:stretch>
            <a:fillRect/>
          </a:stretch>
        </p:blipFill>
        <p:spPr>
          <a:xfrm>
            <a:off x="9664167" y="2149157"/>
            <a:ext cx="343434" cy="203914"/>
          </a:xfrm>
          <a:prstGeom prst="rect">
            <a:avLst/>
          </a:prstGeom>
        </p:spPr>
      </p:pic>
      <p:sp>
        <p:nvSpPr>
          <p:cNvPr id="15" name="Arrow: Left 14">
            <a:extLst>
              <a:ext uri="{FF2B5EF4-FFF2-40B4-BE49-F238E27FC236}">
                <a16:creationId xmlns:a16="http://schemas.microsoft.com/office/drawing/2014/main" id="{2138BB26-F9C5-595C-1353-CEF35517FF6D}"/>
              </a:ext>
            </a:extLst>
          </p:cNvPr>
          <p:cNvSpPr/>
          <p:nvPr/>
        </p:nvSpPr>
        <p:spPr>
          <a:xfrm>
            <a:off x="3217412" y="4259222"/>
            <a:ext cx="529088" cy="231498"/>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6" name="Picture 15">
            <a:extLst>
              <a:ext uri="{FF2B5EF4-FFF2-40B4-BE49-F238E27FC236}">
                <a16:creationId xmlns:a16="http://schemas.microsoft.com/office/drawing/2014/main" id="{BEB819B7-F82B-176F-9923-7D16341AFBC2}"/>
              </a:ext>
            </a:extLst>
          </p:cNvPr>
          <p:cNvPicPr>
            <a:picLocks noChangeAspect="1"/>
          </p:cNvPicPr>
          <p:nvPr/>
        </p:nvPicPr>
        <p:blipFill>
          <a:blip r:embed="rId6"/>
          <a:stretch>
            <a:fillRect/>
          </a:stretch>
        </p:blipFill>
        <p:spPr>
          <a:xfrm>
            <a:off x="9733257" y="4370806"/>
            <a:ext cx="548688" cy="268247"/>
          </a:xfrm>
          <a:prstGeom prst="rect">
            <a:avLst/>
          </a:prstGeom>
        </p:spPr>
      </p:pic>
    </p:spTree>
    <p:extLst>
      <p:ext uri="{BB962C8B-B14F-4D97-AF65-F5344CB8AC3E}">
        <p14:creationId xmlns:p14="http://schemas.microsoft.com/office/powerpoint/2010/main" val="3445699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EAE8-897C-D106-CDF9-83BDBA127B4D}"/>
              </a:ext>
            </a:extLst>
          </p:cNvPr>
          <p:cNvSpPr>
            <a:spLocks noGrp="1"/>
          </p:cNvSpPr>
          <p:nvPr>
            <p:ph type="ctrTitle"/>
          </p:nvPr>
        </p:nvSpPr>
        <p:spPr>
          <a:xfrm>
            <a:off x="1066801" y="1122363"/>
            <a:ext cx="1666239" cy="828357"/>
          </a:xfrm>
        </p:spPr>
        <p:txBody>
          <a:bodyPr/>
          <a:lstStyle/>
          <a:p>
            <a:r>
              <a:rPr lang="en-GB" dirty="0"/>
              <a:t>Spacy</a:t>
            </a:r>
            <a:endParaRPr lang="LID4096" dirty="0"/>
          </a:p>
        </p:txBody>
      </p:sp>
      <p:sp>
        <p:nvSpPr>
          <p:cNvPr id="3" name="Subtitle 2">
            <a:extLst>
              <a:ext uri="{FF2B5EF4-FFF2-40B4-BE49-F238E27FC236}">
                <a16:creationId xmlns:a16="http://schemas.microsoft.com/office/drawing/2014/main" id="{9013043B-4157-F561-0697-E8B37E7C104E}"/>
              </a:ext>
            </a:extLst>
          </p:cNvPr>
          <p:cNvSpPr>
            <a:spLocks noGrp="1"/>
          </p:cNvSpPr>
          <p:nvPr>
            <p:ph type="subTitle" idx="1"/>
          </p:nvPr>
        </p:nvSpPr>
        <p:spPr>
          <a:xfrm>
            <a:off x="1148081" y="2167288"/>
            <a:ext cx="1747518" cy="464152"/>
          </a:xfrm>
        </p:spPr>
        <p:txBody>
          <a:bodyPr>
            <a:normAutofit fontScale="85000" lnSpcReduction="10000"/>
          </a:bodyPr>
          <a:lstStyle/>
          <a:p>
            <a:r>
              <a:rPr lang="en-GB" dirty="0"/>
              <a:t>Spacy pipeline</a:t>
            </a:r>
            <a:endParaRPr lang="LID4096" dirty="0"/>
          </a:p>
        </p:txBody>
      </p:sp>
      <p:pic>
        <p:nvPicPr>
          <p:cNvPr id="5" name="Picture 4">
            <a:extLst>
              <a:ext uri="{FF2B5EF4-FFF2-40B4-BE49-F238E27FC236}">
                <a16:creationId xmlns:a16="http://schemas.microsoft.com/office/drawing/2014/main" id="{34F26575-8C22-08D4-CD57-50260BEFB207}"/>
              </a:ext>
            </a:extLst>
          </p:cNvPr>
          <p:cNvPicPr>
            <a:picLocks noChangeAspect="1"/>
          </p:cNvPicPr>
          <p:nvPr/>
        </p:nvPicPr>
        <p:blipFill>
          <a:blip r:embed="rId2"/>
          <a:stretch>
            <a:fillRect/>
          </a:stretch>
        </p:blipFill>
        <p:spPr>
          <a:xfrm>
            <a:off x="863601" y="2925173"/>
            <a:ext cx="6979919" cy="1799228"/>
          </a:xfrm>
          <a:prstGeom prst="rect">
            <a:avLst/>
          </a:prstGeom>
        </p:spPr>
      </p:pic>
      <p:sp>
        <p:nvSpPr>
          <p:cNvPr id="6" name="TextBox 5">
            <a:extLst>
              <a:ext uri="{FF2B5EF4-FFF2-40B4-BE49-F238E27FC236}">
                <a16:creationId xmlns:a16="http://schemas.microsoft.com/office/drawing/2014/main" id="{3888C762-4EAC-77E9-63F2-FE8FE88C3004}"/>
              </a:ext>
            </a:extLst>
          </p:cNvPr>
          <p:cNvSpPr txBox="1"/>
          <p:nvPr/>
        </p:nvSpPr>
        <p:spPr>
          <a:xfrm>
            <a:off x="1148081" y="5720080"/>
            <a:ext cx="4622799" cy="523220"/>
          </a:xfrm>
          <a:prstGeom prst="rect">
            <a:avLst/>
          </a:prstGeom>
          <a:noFill/>
        </p:spPr>
        <p:txBody>
          <a:bodyPr wrap="square" rtlCol="0">
            <a:spAutoFit/>
          </a:bodyPr>
          <a:lstStyle/>
          <a:p>
            <a:r>
              <a:rPr lang="en-GB" sz="1400" dirty="0"/>
              <a:t>Source: </a:t>
            </a:r>
            <a:r>
              <a:rPr lang="en-US" sz="1400" dirty="0">
                <a:hlinkClick r:id="rId3"/>
              </a:rPr>
              <a:t>Linguistic Features · </a:t>
            </a:r>
            <a:r>
              <a:rPr lang="en-US" sz="1400" dirty="0" err="1">
                <a:hlinkClick r:id="rId3"/>
              </a:rPr>
              <a:t>spaCy</a:t>
            </a:r>
            <a:r>
              <a:rPr lang="en-US" sz="1400" dirty="0">
                <a:hlinkClick r:id="rId3"/>
              </a:rPr>
              <a:t> Usage Documentation</a:t>
            </a:r>
            <a:endParaRPr lang="LID4096" sz="1400" dirty="0"/>
          </a:p>
        </p:txBody>
      </p:sp>
    </p:spTree>
    <p:extLst>
      <p:ext uri="{BB962C8B-B14F-4D97-AF65-F5344CB8AC3E}">
        <p14:creationId xmlns:p14="http://schemas.microsoft.com/office/powerpoint/2010/main" val="3094072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83E8-12AD-56CA-4AA7-2A81D90B2CEF}"/>
              </a:ext>
            </a:extLst>
          </p:cNvPr>
          <p:cNvSpPr>
            <a:spLocks noGrp="1"/>
          </p:cNvSpPr>
          <p:nvPr>
            <p:ph type="title"/>
          </p:nvPr>
        </p:nvSpPr>
        <p:spPr>
          <a:xfrm>
            <a:off x="1154464" y="516036"/>
            <a:ext cx="3637280" cy="955748"/>
          </a:xfrm>
        </p:spPr>
        <p:txBody>
          <a:bodyPr>
            <a:normAutofit/>
          </a:bodyPr>
          <a:lstStyle/>
          <a:p>
            <a:r>
              <a:rPr lang="en-GB" dirty="0"/>
              <a:t>Spacy NER</a:t>
            </a:r>
            <a:endParaRPr lang="LID4096" dirty="0"/>
          </a:p>
        </p:txBody>
      </p:sp>
      <p:sp>
        <p:nvSpPr>
          <p:cNvPr id="3" name="Text Placeholder 2">
            <a:extLst>
              <a:ext uri="{FF2B5EF4-FFF2-40B4-BE49-F238E27FC236}">
                <a16:creationId xmlns:a16="http://schemas.microsoft.com/office/drawing/2014/main" id="{E84FC470-8273-6A75-4AD9-1D4038C6623D}"/>
              </a:ext>
            </a:extLst>
          </p:cNvPr>
          <p:cNvSpPr>
            <a:spLocks noGrp="1"/>
          </p:cNvSpPr>
          <p:nvPr>
            <p:ph type="body" idx="1"/>
          </p:nvPr>
        </p:nvSpPr>
        <p:spPr>
          <a:xfrm>
            <a:off x="802640" y="1670941"/>
            <a:ext cx="5397260" cy="955748"/>
          </a:xfrm>
        </p:spPr>
        <p:txBody>
          <a:bodyPr/>
          <a:lstStyle/>
          <a:p>
            <a:r>
              <a:rPr lang="en-GB" dirty="0"/>
              <a:t>Spacy labels for NER:</a:t>
            </a:r>
            <a:endParaRPr lang="LID4096" dirty="0"/>
          </a:p>
        </p:txBody>
      </p:sp>
      <p:pic>
        <p:nvPicPr>
          <p:cNvPr id="6" name="Picture 5">
            <a:extLst>
              <a:ext uri="{FF2B5EF4-FFF2-40B4-BE49-F238E27FC236}">
                <a16:creationId xmlns:a16="http://schemas.microsoft.com/office/drawing/2014/main" id="{F49AF201-E1ED-7CAF-B477-370E2253D5FE}"/>
              </a:ext>
            </a:extLst>
          </p:cNvPr>
          <p:cNvPicPr>
            <a:picLocks noChangeAspect="1"/>
          </p:cNvPicPr>
          <p:nvPr/>
        </p:nvPicPr>
        <p:blipFill>
          <a:blip r:embed="rId3"/>
          <a:stretch>
            <a:fillRect/>
          </a:stretch>
        </p:blipFill>
        <p:spPr>
          <a:xfrm>
            <a:off x="802640" y="2455361"/>
            <a:ext cx="2621280" cy="3831102"/>
          </a:xfrm>
          <a:prstGeom prst="rect">
            <a:avLst/>
          </a:prstGeom>
        </p:spPr>
      </p:pic>
      <p:sp>
        <p:nvSpPr>
          <p:cNvPr id="7" name="Arrow: Left 6">
            <a:extLst>
              <a:ext uri="{FF2B5EF4-FFF2-40B4-BE49-F238E27FC236}">
                <a16:creationId xmlns:a16="http://schemas.microsoft.com/office/drawing/2014/main" id="{C26B3656-6BD7-B1F0-E444-143DA006EDDB}"/>
              </a:ext>
            </a:extLst>
          </p:cNvPr>
          <p:cNvSpPr/>
          <p:nvPr/>
        </p:nvSpPr>
        <p:spPr>
          <a:xfrm>
            <a:off x="1503680" y="3586101"/>
            <a:ext cx="487680" cy="18796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8" name="Picture 7">
            <a:extLst>
              <a:ext uri="{FF2B5EF4-FFF2-40B4-BE49-F238E27FC236}">
                <a16:creationId xmlns:a16="http://schemas.microsoft.com/office/drawing/2014/main" id="{CDF12C60-2C10-AD65-BFF3-59ABA42E1A9C}"/>
              </a:ext>
            </a:extLst>
          </p:cNvPr>
          <p:cNvPicPr>
            <a:picLocks noChangeAspect="1"/>
          </p:cNvPicPr>
          <p:nvPr/>
        </p:nvPicPr>
        <p:blipFill>
          <a:blip r:embed="rId4"/>
          <a:stretch>
            <a:fillRect/>
          </a:stretch>
        </p:blipFill>
        <p:spPr>
          <a:xfrm>
            <a:off x="1607268" y="4160580"/>
            <a:ext cx="506012" cy="225572"/>
          </a:xfrm>
          <a:prstGeom prst="rect">
            <a:avLst/>
          </a:prstGeom>
        </p:spPr>
      </p:pic>
      <p:pic>
        <p:nvPicPr>
          <p:cNvPr id="5" name="Elementos multimedia en línea 4" title="Named Entity Recognition (NER) using spaCy">
            <a:hlinkClick r:id="" action="ppaction://media"/>
            <a:extLst>
              <a:ext uri="{FF2B5EF4-FFF2-40B4-BE49-F238E27FC236}">
                <a16:creationId xmlns:a16="http://schemas.microsoft.com/office/drawing/2014/main" id="{8E8BA2A4-66AB-CA26-28FA-973848E4C65A}"/>
              </a:ext>
            </a:extLst>
          </p:cNvPr>
          <p:cNvPicPr>
            <a:picLocks noRot="1" noChangeAspect="1"/>
          </p:cNvPicPr>
          <p:nvPr>
            <a:videoFile r:link="rId1"/>
          </p:nvPr>
        </p:nvPicPr>
        <p:blipFill>
          <a:blip r:embed="rId5"/>
          <a:stretch>
            <a:fillRect/>
          </a:stretch>
        </p:blipFill>
        <p:spPr>
          <a:xfrm>
            <a:off x="5938498" y="1816267"/>
            <a:ext cx="3298785" cy="1863814"/>
          </a:xfrm>
          <a:prstGeom prst="rect">
            <a:avLst/>
          </a:prstGeom>
        </p:spPr>
      </p:pic>
      <p:sp>
        <p:nvSpPr>
          <p:cNvPr id="9" name="CuadroTexto 8">
            <a:extLst>
              <a:ext uri="{FF2B5EF4-FFF2-40B4-BE49-F238E27FC236}">
                <a16:creationId xmlns:a16="http://schemas.microsoft.com/office/drawing/2014/main" id="{23549573-7EB2-EAC8-9502-284B6434CFDF}"/>
              </a:ext>
            </a:extLst>
          </p:cNvPr>
          <p:cNvSpPr txBox="1"/>
          <p:nvPr/>
        </p:nvSpPr>
        <p:spPr>
          <a:xfrm>
            <a:off x="5804704" y="3958542"/>
            <a:ext cx="3536066" cy="600164"/>
          </a:xfrm>
          <a:prstGeom prst="rect">
            <a:avLst/>
          </a:prstGeom>
          <a:noFill/>
        </p:spPr>
        <p:txBody>
          <a:bodyPr wrap="square" rtlCol="0">
            <a:spAutoFit/>
          </a:bodyPr>
          <a:lstStyle/>
          <a:p>
            <a:r>
              <a:rPr lang="es-ES" sz="1100" i="1" dirty="0" err="1"/>
              <a:t>If</a:t>
            </a:r>
            <a:r>
              <a:rPr lang="es-ES" sz="1100" i="1" dirty="0"/>
              <a:t> </a:t>
            </a:r>
            <a:r>
              <a:rPr lang="es-ES" sz="1100" i="1" dirty="0" err="1"/>
              <a:t>today</a:t>
            </a:r>
            <a:r>
              <a:rPr lang="es-ES" sz="1100" i="1" dirty="0"/>
              <a:t> </a:t>
            </a:r>
            <a:r>
              <a:rPr lang="es-ES" sz="1100" i="1" dirty="0" err="1"/>
              <a:t>it</a:t>
            </a:r>
            <a:r>
              <a:rPr lang="es-ES" sz="1100" i="1" dirty="0"/>
              <a:t> </a:t>
            </a:r>
            <a:r>
              <a:rPr lang="es-ES" sz="1100" i="1" dirty="0" err="1"/>
              <a:t>was</a:t>
            </a:r>
            <a:r>
              <a:rPr lang="es-ES" sz="1100" i="1" dirty="0"/>
              <a:t> </a:t>
            </a:r>
            <a:r>
              <a:rPr lang="es-ES" sz="1100" i="1" dirty="0" err="1"/>
              <a:t>too</a:t>
            </a:r>
            <a:r>
              <a:rPr lang="es-ES" sz="1100" i="1" dirty="0"/>
              <a:t> </a:t>
            </a:r>
            <a:r>
              <a:rPr lang="es-ES" sz="1100" i="1" dirty="0" err="1"/>
              <a:t>much</a:t>
            </a:r>
            <a:r>
              <a:rPr lang="es-ES" sz="1100" i="1" dirty="0"/>
              <a:t> </a:t>
            </a:r>
            <a:r>
              <a:rPr lang="es-ES" sz="1100" i="1" dirty="0" err="1"/>
              <a:t>information</a:t>
            </a:r>
            <a:r>
              <a:rPr lang="es-ES" sz="1100" i="1" dirty="0"/>
              <a:t> and </a:t>
            </a:r>
            <a:r>
              <a:rPr lang="es-ES" sz="1100" i="1" dirty="0" err="1"/>
              <a:t>you</a:t>
            </a:r>
            <a:r>
              <a:rPr lang="es-ES" sz="1100" i="1" dirty="0"/>
              <a:t> </a:t>
            </a:r>
            <a:r>
              <a:rPr lang="es-ES" sz="1100" i="1" dirty="0" err="1"/>
              <a:t>would</a:t>
            </a:r>
            <a:r>
              <a:rPr lang="es-ES" sz="1100" i="1" dirty="0"/>
              <a:t> </a:t>
            </a:r>
            <a:r>
              <a:rPr lang="es-ES" sz="1100" i="1" dirty="0" err="1"/>
              <a:t>like</a:t>
            </a:r>
            <a:r>
              <a:rPr lang="es-ES" sz="1100" i="1" dirty="0"/>
              <a:t> </a:t>
            </a:r>
            <a:r>
              <a:rPr lang="es-ES" sz="1100" i="1" dirty="0" err="1"/>
              <a:t>to</a:t>
            </a:r>
            <a:r>
              <a:rPr lang="es-ES" sz="1100" i="1" dirty="0"/>
              <a:t> </a:t>
            </a:r>
            <a:r>
              <a:rPr lang="es-ES" sz="1100" i="1" dirty="0" err="1"/>
              <a:t>have</a:t>
            </a:r>
            <a:r>
              <a:rPr lang="es-ES" sz="1100" i="1" dirty="0"/>
              <a:t> </a:t>
            </a:r>
            <a:r>
              <a:rPr lang="es-ES" sz="1100" i="1" dirty="0" err="1"/>
              <a:t>another</a:t>
            </a:r>
            <a:r>
              <a:rPr lang="es-ES" sz="1100" i="1" dirty="0"/>
              <a:t> </a:t>
            </a:r>
            <a:r>
              <a:rPr lang="es-ES" sz="1100" i="1" dirty="0" err="1"/>
              <a:t>live</a:t>
            </a:r>
            <a:r>
              <a:rPr lang="es-ES" sz="1100" i="1" dirty="0"/>
              <a:t> </a:t>
            </a:r>
            <a:r>
              <a:rPr lang="es-ES" sz="1100" i="1" dirty="0" err="1"/>
              <a:t>explanation</a:t>
            </a:r>
            <a:r>
              <a:rPr lang="es-ES" sz="1100" i="1" dirty="0"/>
              <a:t> </a:t>
            </a:r>
            <a:r>
              <a:rPr lang="es-ES" sz="1100" i="1" dirty="0" err="1"/>
              <a:t>later</a:t>
            </a:r>
            <a:r>
              <a:rPr lang="es-ES" sz="1100" i="1" dirty="0"/>
              <a:t> </a:t>
            </a:r>
            <a:r>
              <a:rPr lang="es-ES" sz="1100" i="1" dirty="0" err="1"/>
              <a:t>on</a:t>
            </a:r>
            <a:r>
              <a:rPr lang="es-ES" sz="1100" i="1" dirty="0"/>
              <a:t>, </a:t>
            </a:r>
            <a:r>
              <a:rPr lang="es-ES" sz="1100" i="1" dirty="0" err="1"/>
              <a:t>this</a:t>
            </a:r>
            <a:r>
              <a:rPr lang="es-ES" sz="1100" i="1" dirty="0"/>
              <a:t> video </a:t>
            </a:r>
            <a:r>
              <a:rPr lang="es-ES" sz="1100" i="1" dirty="0" err="1"/>
              <a:t>is</a:t>
            </a:r>
            <a:r>
              <a:rPr lang="es-ES" sz="1100" i="1" dirty="0"/>
              <a:t> a </a:t>
            </a:r>
            <a:r>
              <a:rPr lang="es-ES" sz="1100" i="1" dirty="0" err="1"/>
              <a:t>great</a:t>
            </a:r>
            <a:r>
              <a:rPr lang="es-ES" sz="1100" i="1" dirty="0"/>
              <a:t> </a:t>
            </a:r>
            <a:r>
              <a:rPr lang="es-ES" sz="1100" i="1" dirty="0" err="1"/>
              <a:t>choice</a:t>
            </a:r>
            <a:r>
              <a:rPr lang="es-ES" sz="1100" i="1" dirty="0"/>
              <a:t> </a:t>
            </a:r>
            <a:r>
              <a:rPr lang="es-ES" sz="1100" i="1" dirty="0" err="1"/>
              <a:t>to</a:t>
            </a:r>
            <a:r>
              <a:rPr lang="es-ES" sz="1100" i="1" dirty="0"/>
              <a:t> </a:t>
            </a:r>
            <a:r>
              <a:rPr lang="es-ES" sz="1100" i="1" dirty="0" err="1"/>
              <a:t>watch</a:t>
            </a:r>
            <a:r>
              <a:rPr lang="es-ES" sz="1100" i="1" dirty="0"/>
              <a:t>!</a:t>
            </a:r>
          </a:p>
        </p:txBody>
      </p:sp>
    </p:spTree>
    <p:extLst>
      <p:ext uri="{BB962C8B-B14F-4D97-AF65-F5344CB8AC3E}">
        <p14:creationId xmlns:p14="http://schemas.microsoft.com/office/powerpoint/2010/main" val="136165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46F17-D0D4-55DD-EC6B-E0D92C622261}"/>
            </a:ext>
          </a:extLst>
        </p:cNvPr>
        <p:cNvGrpSpPr/>
        <p:nvPr/>
      </p:nvGrpSpPr>
      <p:grpSpPr>
        <a:xfrm>
          <a:off x="0" y="0"/>
          <a:ext cx="0" cy="0"/>
          <a:chOff x="0" y="0"/>
          <a:chExt cx="0" cy="0"/>
        </a:xfrm>
      </p:grpSpPr>
      <p:pic>
        <p:nvPicPr>
          <p:cNvPr id="16" name="Picture 15" descr="A red pin is pinned on a calendar date">
            <a:extLst>
              <a:ext uri="{FF2B5EF4-FFF2-40B4-BE49-F238E27FC236}">
                <a16:creationId xmlns:a16="http://schemas.microsoft.com/office/drawing/2014/main" id="{19597D94-7E5C-B308-5207-FE18F6E6B2C3}"/>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2" name="Title 1">
            <a:extLst>
              <a:ext uri="{FF2B5EF4-FFF2-40B4-BE49-F238E27FC236}">
                <a16:creationId xmlns:a16="http://schemas.microsoft.com/office/drawing/2014/main" id="{529C9D40-30D6-F2D7-BD18-E0EFB1CD15C5}"/>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dirty="0"/>
              <a:t>DAY 4</a:t>
            </a:r>
          </a:p>
        </p:txBody>
      </p:sp>
    </p:spTree>
    <p:extLst>
      <p:ext uri="{BB962C8B-B14F-4D97-AF65-F5344CB8AC3E}">
        <p14:creationId xmlns:p14="http://schemas.microsoft.com/office/powerpoint/2010/main" val="436145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B613-2826-74DF-0E3D-D2987B02C215}"/>
              </a:ext>
            </a:extLst>
          </p:cNvPr>
          <p:cNvSpPr>
            <a:spLocks noGrp="1"/>
          </p:cNvSpPr>
          <p:nvPr>
            <p:ph type="ctrTitle"/>
          </p:nvPr>
        </p:nvSpPr>
        <p:spPr>
          <a:xfrm>
            <a:off x="1066801" y="1122363"/>
            <a:ext cx="1605279" cy="1072197"/>
          </a:xfrm>
        </p:spPr>
        <p:txBody>
          <a:bodyPr>
            <a:normAutofit fontScale="90000"/>
          </a:bodyPr>
          <a:lstStyle/>
          <a:p>
            <a:r>
              <a:rPr lang="en-GB" dirty="0"/>
              <a:t>Day 4</a:t>
            </a:r>
            <a:br>
              <a:rPr lang="en-GB" dirty="0"/>
            </a:br>
            <a:endParaRPr lang="LID4096" dirty="0"/>
          </a:p>
        </p:txBody>
      </p:sp>
      <p:sp>
        <p:nvSpPr>
          <p:cNvPr id="3" name="Subtitle 2">
            <a:extLst>
              <a:ext uri="{FF2B5EF4-FFF2-40B4-BE49-F238E27FC236}">
                <a16:creationId xmlns:a16="http://schemas.microsoft.com/office/drawing/2014/main" id="{8F0DD0FA-C306-2A54-C7D8-EA7CCC2CCB7D}"/>
              </a:ext>
            </a:extLst>
          </p:cNvPr>
          <p:cNvSpPr>
            <a:spLocks noGrp="1"/>
          </p:cNvSpPr>
          <p:nvPr>
            <p:ph type="subTitle" idx="1"/>
          </p:nvPr>
        </p:nvSpPr>
        <p:spPr>
          <a:xfrm>
            <a:off x="1066802" y="1920240"/>
            <a:ext cx="4378958" cy="3616960"/>
          </a:xfrm>
        </p:spPr>
        <p:txBody>
          <a:bodyPr>
            <a:normAutofit fontScale="85000" lnSpcReduction="10000"/>
          </a:bodyPr>
          <a:lstStyle/>
          <a:p>
            <a:r>
              <a:rPr lang="en-GB" b="1" dirty="0">
                <a:solidFill>
                  <a:srgbClr val="FF0000"/>
                </a:solidFill>
              </a:rPr>
              <a:t>17:00-17:50</a:t>
            </a:r>
          </a:p>
          <a:p>
            <a:pPr marL="342900" indent="-342900">
              <a:buFont typeface="Arial" panose="020B0604020202020204" pitchFamily="34" charset="0"/>
              <a:buChar char="•"/>
            </a:pPr>
            <a:r>
              <a:rPr lang="en-GB" b="1" dirty="0"/>
              <a:t>Geospatial Analysis</a:t>
            </a:r>
          </a:p>
          <a:p>
            <a:r>
              <a:rPr lang="en-GB" dirty="0"/>
              <a:t>- Exercise 1</a:t>
            </a:r>
          </a:p>
          <a:p>
            <a:r>
              <a:rPr lang="en-GB" b="1" dirty="0">
                <a:solidFill>
                  <a:srgbClr val="FF0000"/>
                </a:solidFill>
              </a:rPr>
              <a:t>18:00-18:50</a:t>
            </a:r>
          </a:p>
          <a:p>
            <a:pPr marL="342900" indent="-342900">
              <a:buFont typeface="Arial" panose="020B0604020202020204" pitchFamily="34" charset="0"/>
              <a:buChar char="•"/>
            </a:pPr>
            <a:r>
              <a:rPr lang="en-GB" b="1" dirty="0"/>
              <a:t>Network Analysis</a:t>
            </a:r>
            <a:r>
              <a:rPr lang="en-GB" dirty="0"/>
              <a:t>: Sociocentric Networks (weighted and unweighted).</a:t>
            </a:r>
          </a:p>
          <a:p>
            <a:r>
              <a:rPr lang="en-GB" b="1" dirty="0">
                <a:solidFill>
                  <a:srgbClr val="FF0000"/>
                </a:solidFill>
              </a:rPr>
              <a:t>19:00-20.00</a:t>
            </a:r>
          </a:p>
          <a:p>
            <a:pPr marL="342900" indent="-342900">
              <a:buFont typeface="Arial" panose="020B0604020202020204" pitchFamily="34" charset="0"/>
              <a:buChar char="•"/>
            </a:pPr>
            <a:r>
              <a:rPr lang="en-GB" dirty="0"/>
              <a:t>Exercise 1</a:t>
            </a:r>
          </a:p>
          <a:p>
            <a:pPr marL="342900" indent="-342900">
              <a:buFont typeface="Arial" panose="020B0604020202020204" pitchFamily="34" charset="0"/>
              <a:buChar char="•"/>
            </a:pPr>
            <a:r>
              <a:rPr lang="en-GB" dirty="0"/>
              <a:t>Exercise 2</a:t>
            </a:r>
          </a:p>
        </p:txBody>
      </p:sp>
    </p:spTree>
    <p:extLst>
      <p:ext uri="{BB962C8B-B14F-4D97-AF65-F5344CB8AC3E}">
        <p14:creationId xmlns:p14="http://schemas.microsoft.com/office/powerpoint/2010/main" val="439695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B0BC-D275-B2AD-30FF-2781214D74AC}"/>
              </a:ext>
            </a:extLst>
          </p:cNvPr>
          <p:cNvSpPr>
            <a:spLocks noGrp="1"/>
          </p:cNvSpPr>
          <p:nvPr>
            <p:ph type="ctrTitle"/>
          </p:nvPr>
        </p:nvSpPr>
        <p:spPr/>
        <p:txBody>
          <a:bodyPr/>
          <a:lstStyle/>
          <a:p>
            <a:r>
              <a:rPr lang="en-GB" dirty="0"/>
              <a:t>What is Geospatial Analysis?</a:t>
            </a:r>
            <a:endParaRPr lang="LID4096" dirty="0"/>
          </a:p>
        </p:txBody>
      </p:sp>
      <p:sp>
        <p:nvSpPr>
          <p:cNvPr id="3" name="Subtitle 2">
            <a:extLst>
              <a:ext uri="{FF2B5EF4-FFF2-40B4-BE49-F238E27FC236}">
                <a16:creationId xmlns:a16="http://schemas.microsoft.com/office/drawing/2014/main" id="{D0A1C998-B915-5FA6-D851-589AA7708B75}"/>
              </a:ext>
            </a:extLst>
          </p:cNvPr>
          <p:cNvSpPr>
            <a:spLocks noGrp="1"/>
          </p:cNvSpPr>
          <p:nvPr>
            <p:ph type="subTitle" idx="1"/>
          </p:nvPr>
        </p:nvSpPr>
        <p:spPr/>
        <p:txBody>
          <a:bodyPr>
            <a:normAutofit fontScale="77500" lnSpcReduction="20000"/>
          </a:bodyPr>
          <a:lstStyle/>
          <a:p>
            <a:r>
              <a:rPr lang="en-GB" b="0" i="0" dirty="0">
                <a:solidFill>
                  <a:srgbClr val="333333"/>
                </a:solidFill>
                <a:effectLst/>
                <a:latin typeface="Arial" panose="020B0604020202020204" pitchFamily="34" charset="0"/>
              </a:rPr>
              <a:t>Geospatial technologies, which include application-based GIS (Geo-Informatic Systems) systems, </a:t>
            </a:r>
            <a:r>
              <a:rPr lang="en-GB" b="0" i="0" dirty="0" err="1">
                <a:solidFill>
                  <a:srgbClr val="333333"/>
                </a:solidFill>
                <a:effectLst/>
                <a:latin typeface="Arial" panose="020B0604020202020204" pitchFamily="34" charset="0"/>
              </a:rPr>
              <a:t>webmapping</a:t>
            </a:r>
            <a:r>
              <a:rPr lang="en-GB" b="0" i="0" dirty="0">
                <a:solidFill>
                  <a:srgbClr val="333333"/>
                </a:solidFill>
                <a:effectLst/>
                <a:latin typeface="Arial" panose="020B0604020202020204" pitchFamily="34" charset="0"/>
              </a:rPr>
              <a:t>, and spatial network analysis, are used to define spatial relationships, both in relative terms and in with regards to their absolute position on the planet's surface. They provide interesting opportunities to </a:t>
            </a:r>
            <a:r>
              <a:rPr lang="en-GB" b="0" i="0" dirty="0" err="1">
                <a:solidFill>
                  <a:srgbClr val="333333"/>
                </a:solidFill>
                <a:effectLst/>
                <a:latin typeface="Arial" panose="020B0604020202020204" pitchFamily="34" charset="0"/>
              </a:rPr>
              <a:t>analyze</a:t>
            </a:r>
            <a:r>
              <a:rPr lang="en-GB" b="0" i="0" dirty="0">
                <a:solidFill>
                  <a:srgbClr val="333333"/>
                </a:solidFill>
                <a:effectLst/>
                <a:latin typeface="Arial" panose="020B0604020202020204" pitchFamily="34" charset="0"/>
              </a:rPr>
              <a:t> Humanistic Data!</a:t>
            </a:r>
            <a:endParaRPr lang="LID4096" dirty="0"/>
          </a:p>
        </p:txBody>
      </p:sp>
      <p:sp>
        <p:nvSpPr>
          <p:cNvPr id="4" name="TextBox 3">
            <a:extLst>
              <a:ext uri="{FF2B5EF4-FFF2-40B4-BE49-F238E27FC236}">
                <a16:creationId xmlns:a16="http://schemas.microsoft.com/office/drawing/2014/main" id="{7928ED1E-D778-504F-9C99-1F9AE642ABBE}"/>
              </a:ext>
            </a:extLst>
          </p:cNvPr>
          <p:cNvSpPr txBox="1"/>
          <p:nvPr/>
        </p:nvSpPr>
        <p:spPr>
          <a:xfrm>
            <a:off x="7833360" y="645309"/>
            <a:ext cx="3139439" cy="954107"/>
          </a:xfrm>
          <a:prstGeom prst="rect">
            <a:avLst/>
          </a:prstGeom>
          <a:noFill/>
        </p:spPr>
        <p:txBody>
          <a:bodyPr wrap="square" rtlCol="0">
            <a:spAutoFit/>
          </a:bodyPr>
          <a:lstStyle/>
          <a:p>
            <a:r>
              <a:rPr lang="en-GB" sz="1400" b="1" dirty="0"/>
              <a:t>Source</a:t>
            </a:r>
            <a:r>
              <a:rPr lang="en-GB" sz="1400" dirty="0"/>
              <a:t>: </a:t>
            </a:r>
            <a:r>
              <a:rPr lang="en-GB" sz="1400" dirty="0">
                <a:hlinkClick r:id="rId2"/>
              </a:rPr>
              <a:t>Working with Geospatial Data - Digital Humanities - Introduction - </a:t>
            </a:r>
            <a:r>
              <a:rPr lang="en-GB" sz="1400" dirty="0" err="1">
                <a:hlinkClick r:id="rId2"/>
              </a:rPr>
              <a:t>LibGuides</a:t>
            </a:r>
            <a:r>
              <a:rPr lang="en-GB" sz="1400" dirty="0">
                <a:hlinkClick r:id="rId2"/>
              </a:rPr>
              <a:t> at University of Exeter</a:t>
            </a:r>
            <a:endParaRPr lang="LID4096" sz="1400" dirty="0"/>
          </a:p>
        </p:txBody>
      </p:sp>
      <p:pic>
        <p:nvPicPr>
          <p:cNvPr id="6" name="Graphic 5" descr="Earth globe: Africa and Europe with solid fill">
            <a:extLst>
              <a:ext uri="{FF2B5EF4-FFF2-40B4-BE49-F238E27FC236}">
                <a16:creationId xmlns:a16="http://schemas.microsoft.com/office/drawing/2014/main" id="{6B545259-3970-4FEE-39D3-709A91DDF3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0247" y="4530272"/>
            <a:ext cx="1632552" cy="1632552"/>
          </a:xfrm>
          <a:prstGeom prst="rect">
            <a:avLst/>
          </a:prstGeom>
        </p:spPr>
      </p:pic>
    </p:spTree>
    <p:extLst>
      <p:ext uri="{BB962C8B-B14F-4D97-AF65-F5344CB8AC3E}">
        <p14:creationId xmlns:p14="http://schemas.microsoft.com/office/powerpoint/2010/main" val="190751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09137-850F-CAAC-63A8-69EF9D48E12F}"/>
              </a:ext>
            </a:extLst>
          </p:cNvPr>
          <p:cNvSpPr>
            <a:spLocks noGrp="1"/>
          </p:cNvSpPr>
          <p:nvPr>
            <p:ph type="ctrTitle"/>
          </p:nvPr>
        </p:nvSpPr>
        <p:spPr>
          <a:xfrm>
            <a:off x="1095334" y="958910"/>
            <a:ext cx="6211185" cy="2305246"/>
          </a:xfrm>
        </p:spPr>
        <p:txBody>
          <a:bodyPr/>
          <a:lstStyle/>
          <a:p>
            <a:r>
              <a:rPr lang="es-ES" dirty="0" err="1"/>
              <a:t>Exercises</a:t>
            </a:r>
            <a:endParaRPr lang="es-ES" dirty="0"/>
          </a:p>
        </p:txBody>
      </p:sp>
      <p:sp>
        <p:nvSpPr>
          <p:cNvPr id="3" name="Subtítulo 2">
            <a:extLst>
              <a:ext uri="{FF2B5EF4-FFF2-40B4-BE49-F238E27FC236}">
                <a16:creationId xmlns:a16="http://schemas.microsoft.com/office/drawing/2014/main" id="{0E360862-493C-7F9B-1F9E-AC54E08E992A}"/>
              </a:ext>
            </a:extLst>
          </p:cNvPr>
          <p:cNvSpPr>
            <a:spLocks noGrp="1"/>
          </p:cNvSpPr>
          <p:nvPr>
            <p:ph type="subTitle" idx="1"/>
          </p:nvPr>
        </p:nvSpPr>
        <p:spPr/>
        <p:txBody>
          <a:bodyPr/>
          <a:lstStyle/>
          <a:p>
            <a:r>
              <a:rPr lang="es-ES" dirty="0" err="1"/>
              <a:t>Let’s</a:t>
            </a:r>
            <a:r>
              <a:rPr lang="es-ES" dirty="0"/>
              <a:t> do </a:t>
            </a:r>
            <a:r>
              <a:rPr lang="es-ES" dirty="0" err="1"/>
              <a:t>some</a:t>
            </a:r>
            <a:r>
              <a:rPr lang="es-ES" dirty="0"/>
              <a:t> </a:t>
            </a:r>
            <a:r>
              <a:rPr lang="es-ES" b="1" dirty="0" err="1"/>
              <a:t>Geospatial</a:t>
            </a:r>
            <a:r>
              <a:rPr lang="es-ES" b="1" dirty="0"/>
              <a:t> </a:t>
            </a:r>
            <a:r>
              <a:rPr lang="es-ES" b="1" dirty="0" err="1"/>
              <a:t>Analysis</a:t>
            </a:r>
            <a:r>
              <a:rPr lang="es-ES" b="1" dirty="0"/>
              <a:t> </a:t>
            </a:r>
            <a:r>
              <a:rPr lang="es-ES" dirty="0" err="1"/>
              <a:t>on</a:t>
            </a:r>
            <a:r>
              <a:rPr lang="es-ES" dirty="0"/>
              <a:t> Jules Verne!</a:t>
            </a:r>
          </a:p>
        </p:txBody>
      </p:sp>
      <p:sp>
        <p:nvSpPr>
          <p:cNvPr id="4" name="CuadroTexto 3">
            <a:extLst>
              <a:ext uri="{FF2B5EF4-FFF2-40B4-BE49-F238E27FC236}">
                <a16:creationId xmlns:a16="http://schemas.microsoft.com/office/drawing/2014/main" id="{05A5FC74-2FBE-6A5A-2EEE-43806F512596}"/>
              </a:ext>
            </a:extLst>
          </p:cNvPr>
          <p:cNvSpPr txBox="1"/>
          <p:nvPr/>
        </p:nvSpPr>
        <p:spPr>
          <a:xfrm>
            <a:off x="7332562" y="1122363"/>
            <a:ext cx="1435261" cy="369332"/>
          </a:xfrm>
          <a:prstGeom prst="rect">
            <a:avLst/>
          </a:prstGeom>
          <a:solidFill>
            <a:schemeClr val="accent1">
              <a:lumMod val="75000"/>
            </a:schemeClr>
          </a:solidFill>
        </p:spPr>
        <p:txBody>
          <a:bodyPr wrap="square" rtlCol="0">
            <a:spAutoFit/>
          </a:bodyPr>
          <a:lstStyle/>
          <a:p>
            <a:r>
              <a:rPr lang="es-ES" dirty="0">
                <a:solidFill>
                  <a:schemeClr val="bg1"/>
                </a:solidFill>
              </a:rPr>
              <a:t>Live </a:t>
            </a:r>
            <a:r>
              <a:rPr lang="es-ES" dirty="0" err="1">
                <a:solidFill>
                  <a:schemeClr val="bg1"/>
                </a:solidFill>
              </a:rPr>
              <a:t>coding</a:t>
            </a:r>
            <a:endParaRPr lang="es-ES" dirty="0">
              <a:solidFill>
                <a:schemeClr val="bg1"/>
              </a:solidFill>
            </a:endParaRPr>
          </a:p>
        </p:txBody>
      </p:sp>
      <p:pic>
        <p:nvPicPr>
          <p:cNvPr id="6" name="Gráfico 5" descr="Globo terráqueo: Europa y África con relleno sólido">
            <a:extLst>
              <a:ext uri="{FF2B5EF4-FFF2-40B4-BE49-F238E27FC236}">
                <a16:creationId xmlns:a16="http://schemas.microsoft.com/office/drawing/2014/main" id="{018005A3-EDC2-80EE-1688-A7B8EAB5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2765" y="3084559"/>
            <a:ext cx="914400" cy="914400"/>
          </a:xfrm>
          <a:prstGeom prst="rect">
            <a:avLst/>
          </a:prstGeom>
        </p:spPr>
      </p:pic>
      <p:pic>
        <p:nvPicPr>
          <p:cNvPr id="8" name="Gráfico 7" descr="Flecha lineal: giro a la derecha con relleno sólido">
            <a:extLst>
              <a:ext uri="{FF2B5EF4-FFF2-40B4-BE49-F238E27FC236}">
                <a16:creationId xmlns:a16="http://schemas.microsoft.com/office/drawing/2014/main" id="{4121923F-0319-C1D1-208A-755D78DE2C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1833" y="2349756"/>
            <a:ext cx="914400" cy="914400"/>
          </a:xfrm>
          <a:prstGeom prst="rect">
            <a:avLst/>
          </a:prstGeom>
        </p:spPr>
      </p:pic>
      <p:pic>
        <p:nvPicPr>
          <p:cNvPr id="10" name="Gráfico 9" descr="Portátil con relleno sólido">
            <a:extLst>
              <a:ext uri="{FF2B5EF4-FFF2-40B4-BE49-F238E27FC236}">
                <a16:creationId xmlns:a16="http://schemas.microsoft.com/office/drawing/2014/main" id="{4B3F6974-2262-0CEC-A4DB-A5F02472AA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17039" y="3099122"/>
            <a:ext cx="914400" cy="914400"/>
          </a:xfrm>
          <a:prstGeom prst="rect">
            <a:avLst/>
          </a:prstGeom>
        </p:spPr>
      </p:pic>
    </p:spTree>
    <p:extLst>
      <p:ext uri="{BB962C8B-B14F-4D97-AF65-F5344CB8AC3E}">
        <p14:creationId xmlns:p14="http://schemas.microsoft.com/office/powerpoint/2010/main" val="1662234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8478-8635-DEBC-9E95-66920B759897}"/>
              </a:ext>
            </a:extLst>
          </p:cNvPr>
          <p:cNvSpPr>
            <a:spLocks noGrp="1"/>
          </p:cNvSpPr>
          <p:nvPr>
            <p:ph type="ctrTitle"/>
          </p:nvPr>
        </p:nvSpPr>
        <p:spPr>
          <a:xfrm>
            <a:off x="1452881" y="705803"/>
            <a:ext cx="3149599" cy="1559877"/>
          </a:xfrm>
        </p:spPr>
        <p:txBody>
          <a:bodyPr>
            <a:normAutofit fontScale="90000"/>
          </a:bodyPr>
          <a:lstStyle/>
          <a:p>
            <a:r>
              <a:rPr lang="en-GB" dirty="0"/>
              <a:t>What is Network Analysis?</a:t>
            </a:r>
            <a:endParaRPr lang="LID4096" dirty="0"/>
          </a:p>
        </p:txBody>
      </p:sp>
      <p:sp>
        <p:nvSpPr>
          <p:cNvPr id="3" name="Subtitle 2">
            <a:extLst>
              <a:ext uri="{FF2B5EF4-FFF2-40B4-BE49-F238E27FC236}">
                <a16:creationId xmlns:a16="http://schemas.microsoft.com/office/drawing/2014/main" id="{71B557A4-6E12-461A-85D0-4F8AB21EFBED}"/>
              </a:ext>
            </a:extLst>
          </p:cNvPr>
          <p:cNvSpPr>
            <a:spLocks noGrp="1"/>
          </p:cNvSpPr>
          <p:nvPr>
            <p:ph type="subTitle" idx="1"/>
          </p:nvPr>
        </p:nvSpPr>
        <p:spPr>
          <a:xfrm>
            <a:off x="1066802" y="2611120"/>
            <a:ext cx="6532878" cy="2894206"/>
          </a:xfrm>
        </p:spPr>
        <p:txBody>
          <a:bodyPr>
            <a:normAutofit fontScale="85000" lnSpcReduction="20000"/>
          </a:bodyPr>
          <a:lstStyle/>
          <a:p>
            <a:r>
              <a:rPr lang="en-GB" dirty="0"/>
              <a:t>“This is a theory that studies connections within large groups of objects: the objects can be just about anything – banks, neurons, film actors, research papers, friends... – and are usually called </a:t>
            </a:r>
            <a:r>
              <a:rPr lang="en-GB" b="1" dirty="0"/>
              <a:t>nodes or vertices</a:t>
            </a:r>
            <a:r>
              <a:rPr lang="en-GB" dirty="0"/>
              <a:t>; their connections are usually called </a:t>
            </a:r>
            <a:r>
              <a:rPr lang="en-GB" b="1" dirty="0"/>
              <a:t>edges; </a:t>
            </a:r>
            <a:r>
              <a:rPr lang="en-GB" dirty="0"/>
              <a:t>and the analysis of how vertices are linked by edges has revealed many unexpected features of large systems, the most famous one being the so-called “small-world” property, or “six degrees of separation”: the uncanny rapidity with which one can reach any vertex in the network from any other vertex.” </a:t>
            </a:r>
            <a:endParaRPr lang="LID4096" dirty="0"/>
          </a:p>
        </p:txBody>
      </p:sp>
      <p:sp>
        <p:nvSpPr>
          <p:cNvPr id="4" name="TextBox 3">
            <a:extLst>
              <a:ext uri="{FF2B5EF4-FFF2-40B4-BE49-F238E27FC236}">
                <a16:creationId xmlns:a16="http://schemas.microsoft.com/office/drawing/2014/main" id="{4C32B950-4DD6-F316-BECE-CD47A924AFF2}"/>
              </a:ext>
            </a:extLst>
          </p:cNvPr>
          <p:cNvSpPr txBox="1"/>
          <p:nvPr/>
        </p:nvSpPr>
        <p:spPr>
          <a:xfrm>
            <a:off x="7026219" y="746314"/>
            <a:ext cx="4297680" cy="307777"/>
          </a:xfrm>
          <a:prstGeom prst="rect">
            <a:avLst/>
          </a:prstGeom>
          <a:noFill/>
        </p:spPr>
        <p:txBody>
          <a:bodyPr wrap="square" rtlCol="0">
            <a:spAutoFit/>
          </a:bodyPr>
          <a:lstStyle/>
          <a:p>
            <a:r>
              <a:rPr lang="en-GB" sz="1400" b="1" dirty="0"/>
              <a:t>Source</a:t>
            </a:r>
            <a:r>
              <a:rPr lang="en-GB" sz="1400" dirty="0"/>
              <a:t>: </a:t>
            </a:r>
            <a:r>
              <a:rPr lang="en-US" sz="1400" dirty="0">
                <a:hlinkClick r:id="rId2"/>
              </a:rPr>
              <a:t>LiteraryLabPamphlet2.pdf (stanford.edu)</a:t>
            </a:r>
            <a:endParaRPr lang="LID4096" sz="1400" dirty="0"/>
          </a:p>
        </p:txBody>
      </p:sp>
    </p:spTree>
    <p:extLst>
      <p:ext uri="{BB962C8B-B14F-4D97-AF65-F5344CB8AC3E}">
        <p14:creationId xmlns:p14="http://schemas.microsoft.com/office/powerpoint/2010/main" val="2170836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A2C0-E4CD-BD7F-F1D3-E6197DC0ADEA}"/>
              </a:ext>
            </a:extLst>
          </p:cNvPr>
          <p:cNvSpPr>
            <a:spLocks noGrp="1"/>
          </p:cNvSpPr>
          <p:nvPr>
            <p:ph type="ctrTitle"/>
          </p:nvPr>
        </p:nvSpPr>
        <p:spPr>
          <a:xfrm>
            <a:off x="1310641" y="574020"/>
            <a:ext cx="4348479" cy="1590357"/>
          </a:xfrm>
        </p:spPr>
        <p:txBody>
          <a:bodyPr>
            <a:normAutofit/>
          </a:bodyPr>
          <a:lstStyle/>
          <a:p>
            <a:r>
              <a:rPr lang="en-GB" dirty="0"/>
              <a:t>What are </a:t>
            </a:r>
            <a:r>
              <a:rPr lang="en-GB" dirty="0">
                <a:solidFill>
                  <a:srgbClr val="FF0000"/>
                </a:solidFill>
              </a:rPr>
              <a:t>socio centric</a:t>
            </a:r>
            <a:r>
              <a:rPr lang="en-GB" dirty="0"/>
              <a:t> networks?</a:t>
            </a:r>
            <a:endParaRPr lang="LID4096" dirty="0"/>
          </a:p>
        </p:txBody>
      </p:sp>
      <p:sp>
        <p:nvSpPr>
          <p:cNvPr id="3" name="Subtitle 2">
            <a:extLst>
              <a:ext uri="{FF2B5EF4-FFF2-40B4-BE49-F238E27FC236}">
                <a16:creationId xmlns:a16="http://schemas.microsoft.com/office/drawing/2014/main" id="{63BA0D99-82C1-F475-24D6-E355D8A13161}"/>
              </a:ext>
            </a:extLst>
          </p:cNvPr>
          <p:cNvSpPr>
            <a:spLocks noGrp="1"/>
          </p:cNvSpPr>
          <p:nvPr>
            <p:ph type="subTitle" idx="1"/>
          </p:nvPr>
        </p:nvSpPr>
        <p:spPr>
          <a:xfrm>
            <a:off x="1148080" y="2763329"/>
            <a:ext cx="5445759" cy="2272792"/>
          </a:xfrm>
        </p:spPr>
        <p:txBody>
          <a:bodyPr>
            <a:normAutofit fontScale="85000" lnSpcReduction="20000"/>
          </a:bodyPr>
          <a:lstStyle/>
          <a:p>
            <a:r>
              <a:rPr lang="en-GB" dirty="0"/>
              <a:t>“Sociocentric network analysis involves the quantification of relationships between people within a defined group – a classroom of children, a board of directors, the residents of a village or town, the trading partners in a bloc of nations. By representing relationships as numbers, many powerful mathematical and statistical analyses can be applied.” </a:t>
            </a:r>
            <a:endParaRPr lang="LID4096" dirty="0"/>
          </a:p>
        </p:txBody>
      </p:sp>
      <p:sp>
        <p:nvSpPr>
          <p:cNvPr id="4" name="TextBox 3">
            <a:extLst>
              <a:ext uri="{FF2B5EF4-FFF2-40B4-BE49-F238E27FC236}">
                <a16:creationId xmlns:a16="http://schemas.microsoft.com/office/drawing/2014/main" id="{C7DB8AEC-1559-1A8A-D891-B03643E47B99}"/>
              </a:ext>
            </a:extLst>
          </p:cNvPr>
          <p:cNvSpPr txBox="1"/>
          <p:nvPr/>
        </p:nvSpPr>
        <p:spPr>
          <a:xfrm>
            <a:off x="6939280" y="558800"/>
            <a:ext cx="3616960" cy="523220"/>
          </a:xfrm>
          <a:prstGeom prst="rect">
            <a:avLst/>
          </a:prstGeom>
          <a:noFill/>
        </p:spPr>
        <p:txBody>
          <a:bodyPr wrap="square" rtlCol="0">
            <a:spAutoFit/>
          </a:bodyPr>
          <a:lstStyle/>
          <a:p>
            <a:r>
              <a:rPr lang="en-GB" sz="1400" b="1" dirty="0"/>
              <a:t>Source:</a:t>
            </a:r>
            <a:r>
              <a:rPr lang="en-GB" sz="1400" dirty="0"/>
              <a:t> </a:t>
            </a:r>
            <a:r>
              <a:rPr lang="en-US" sz="1400" dirty="0">
                <a:hlinkClick r:id="rId2"/>
              </a:rPr>
              <a:t>Social Network Analysis Encyclopedia Entry.doc (ufl.edu)</a:t>
            </a:r>
            <a:endParaRPr lang="LID4096" sz="1400" dirty="0"/>
          </a:p>
        </p:txBody>
      </p:sp>
      <p:sp>
        <p:nvSpPr>
          <p:cNvPr id="5" name="Arrow: Left 4">
            <a:extLst>
              <a:ext uri="{FF2B5EF4-FFF2-40B4-BE49-F238E27FC236}">
                <a16:creationId xmlns:a16="http://schemas.microsoft.com/office/drawing/2014/main" id="{277338DB-AE33-46D2-823A-3C532D0CEF44}"/>
              </a:ext>
            </a:extLst>
          </p:cNvPr>
          <p:cNvSpPr/>
          <p:nvPr/>
        </p:nvSpPr>
        <p:spPr>
          <a:xfrm>
            <a:off x="7162800" y="2164377"/>
            <a:ext cx="1798320" cy="100076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Arrow: Left 5">
            <a:extLst>
              <a:ext uri="{FF2B5EF4-FFF2-40B4-BE49-F238E27FC236}">
                <a16:creationId xmlns:a16="http://schemas.microsoft.com/office/drawing/2014/main" id="{C70B668B-4401-3228-82BC-F9A0EE2513DD}"/>
              </a:ext>
            </a:extLst>
          </p:cNvPr>
          <p:cNvSpPr/>
          <p:nvPr/>
        </p:nvSpPr>
        <p:spPr>
          <a:xfrm>
            <a:off x="7233920" y="3692864"/>
            <a:ext cx="1666240" cy="1000760"/>
          </a:xfrm>
          <a:prstGeom prst="lef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TextBox 6">
            <a:extLst>
              <a:ext uri="{FF2B5EF4-FFF2-40B4-BE49-F238E27FC236}">
                <a16:creationId xmlns:a16="http://schemas.microsoft.com/office/drawing/2014/main" id="{2947A3DA-6229-65A5-9A96-9A8E993DAF78}"/>
              </a:ext>
            </a:extLst>
          </p:cNvPr>
          <p:cNvSpPr txBox="1"/>
          <p:nvPr/>
        </p:nvSpPr>
        <p:spPr>
          <a:xfrm>
            <a:off x="7477760" y="2458720"/>
            <a:ext cx="1483360" cy="369332"/>
          </a:xfrm>
          <a:prstGeom prst="rect">
            <a:avLst/>
          </a:prstGeom>
          <a:noFill/>
        </p:spPr>
        <p:txBody>
          <a:bodyPr wrap="square" rtlCol="0">
            <a:spAutoFit/>
          </a:bodyPr>
          <a:lstStyle/>
          <a:p>
            <a:r>
              <a:rPr lang="en-GB" dirty="0"/>
              <a:t> Weighted</a:t>
            </a:r>
            <a:endParaRPr lang="LID4096" dirty="0"/>
          </a:p>
        </p:txBody>
      </p:sp>
      <p:sp>
        <p:nvSpPr>
          <p:cNvPr id="8" name="TextBox 7">
            <a:extLst>
              <a:ext uri="{FF2B5EF4-FFF2-40B4-BE49-F238E27FC236}">
                <a16:creationId xmlns:a16="http://schemas.microsoft.com/office/drawing/2014/main" id="{FDD7B8E6-E2E4-34C7-AD8B-D0CC946C0CE8}"/>
              </a:ext>
            </a:extLst>
          </p:cNvPr>
          <p:cNvSpPr txBox="1"/>
          <p:nvPr/>
        </p:nvSpPr>
        <p:spPr>
          <a:xfrm>
            <a:off x="7447280" y="4008578"/>
            <a:ext cx="1666240" cy="369332"/>
          </a:xfrm>
          <a:prstGeom prst="rect">
            <a:avLst/>
          </a:prstGeom>
          <a:noFill/>
        </p:spPr>
        <p:txBody>
          <a:bodyPr wrap="square" rtlCol="0">
            <a:spAutoFit/>
          </a:bodyPr>
          <a:lstStyle/>
          <a:p>
            <a:r>
              <a:rPr lang="en-GB" dirty="0"/>
              <a:t> Unweighted</a:t>
            </a:r>
            <a:endParaRPr lang="LID4096" dirty="0"/>
          </a:p>
        </p:txBody>
      </p:sp>
    </p:spTree>
    <p:extLst>
      <p:ext uri="{BB962C8B-B14F-4D97-AF65-F5344CB8AC3E}">
        <p14:creationId xmlns:p14="http://schemas.microsoft.com/office/powerpoint/2010/main" val="2435165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pin is pinned on a calendar date">
            <a:extLst>
              <a:ext uri="{FF2B5EF4-FFF2-40B4-BE49-F238E27FC236}">
                <a16:creationId xmlns:a16="http://schemas.microsoft.com/office/drawing/2014/main" id="{18460494-BFD4-E0E4-BDBE-3616FEED2CF0}"/>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10AF6E-21A4-422E-D46D-4920D42EFB69}"/>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a:t>DAY 1</a:t>
            </a:r>
          </a:p>
        </p:txBody>
      </p:sp>
    </p:spTree>
    <p:extLst>
      <p:ext uri="{BB962C8B-B14F-4D97-AF65-F5344CB8AC3E}">
        <p14:creationId xmlns:p14="http://schemas.microsoft.com/office/powerpoint/2010/main" val="1364996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A2C0-E4CD-BD7F-F1D3-E6197DC0ADEA}"/>
              </a:ext>
            </a:extLst>
          </p:cNvPr>
          <p:cNvSpPr>
            <a:spLocks noGrp="1"/>
          </p:cNvSpPr>
          <p:nvPr>
            <p:ph type="ctrTitle"/>
          </p:nvPr>
        </p:nvSpPr>
        <p:spPr>
          <a:xfrm>
            <a:off x="1021274" y="741853"/>
            <a:ext cx="4348479" cy="1590357"/>
          </a:xfrm>
        </p:spPr>
        <p:txBody>
          <a:bodyPr>
            <a:normAutofit/>
          </a:bodyPr>
          <a:lstStyle/>
          <a:p>
            <a:r>
              <a:rPr lang="en-GB" dirty="0"/>
              <a:t>Exercises</a:t>
            </a:r>
            <a:endParaRPr lang="LID4096" dirty="0"/>
          </a:p>
        </p:txBody>
      </p:sp>
      <p:sp>
        <p:nvSpPr>
          <p:cNvPr id="3" name="Subtitle 2">
            <a:extLst>
              <a:ext uri="{FF2B5EF4-FFF2-40B4-BE49-F238E27FC236}">
                <a16:creationId xmlns:a16="http://schemas.microsoft.com/office/drawing/2014/main" id="{63BA0D99-82C1-F475-24D6-E355D8A13161}"/>
              </a:ext>
            </a:extLst>
          </p:cNvPr>
          <p:cNvSpPr>
            <a:spLocks noGrp="1"/>
          </p:cNvSpPr>
          <p:nvPr>
            <p:ph type="subTitle" idx="1"/>
          </p:nvPr>
        </p:nvSpPr>
        <p:spPr>
          <a:xfrm>
            <a:off x="650241" y="2798053"/>
            <a:ext cx="5445759" cy="2272792"/>
          </a:xfrm>
        </p:spPr>
        <p:txBody>
          <a:bodyPr>
            <a:normAutofit/>
          </a:bodyPr>
          <a:lstStyle/>
          <a:p>
            <a:r>
              <a:rPr lang="en-GB" dirty="0"/>
              <a:t>Let’s practice Network Analysis! Let’s have a close look at Socio-Centric Networks (weighted and un-weighted) and if we have extra time let’s move on to Ego-Centric Networks (and if we don´t I encourage you to explore those Notebooks independently!).</a:t>
            </a:r>
            <a:endParaRPr lang="LID4096" dirty="0"/>
          </a:p>
        </p:txBody>
      </p:sp>
      <p:pic>
        <p:nvPicPr>
          <p:cNvPr id="10" name="Gráfico 9" descr="Conexiones contorno">
            <a:extLst>
              <a:ext uri="{FF2B5EF4-FFF2-40B4-BE49-F238E27FC236}">
                <a16:creationId xmlns:a16="http://schemas.microsoft.com/office/drawing/2014/main" id="{EC1A17FA-1F11-89EE-1CF4-CF49861F78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5483" y="1955128"/>
            <a:ext cx="2815961" cy="2815961"/>
          </a:xfrm>
          <a:prstGeom prst="rect">
            <a:avLst/>
          </a:prstGeom>
        </p:spPr>
      </p:pic>
      <p:sp>
        <p:nvSpPr>
          <p:cNvPr id="11" name="CuadroTexto 10">
            <a:extLst>
              <a:ext uri="{FF2B5EF4-FFF2-40B4-BE49-F238E27FC236}">
                <a16:creationId xmlns:a16="http://schemas.microsoft.com/office/drawing/2014/main" id="{C1C1A1A8-1F9D-E308-2A38-5813DC726EA3}"/>
              </a:ext>
            </a:extLst>
          </p:cNvPr>
          <p:cNvSpPr txBox="1"/>
          <p:nvPr/>
        </p:nvSpPr>
        <p:spPr>
          <a:xfrm>
            <a:off x="6344959" y="984202"/>
            <a:ext cx="1543188" cy="369332"/>
          </a:xfrm>
          <a:prstGeom prst="rect">
            <a:avLst/>
          </a:prstGeom>
          <a:solidFill>
            <a:schemeClr val="accent1">
              <a:lumMod val="75000"/>
            </a:schemeClr>
          </a:solidFill>
        </p:spPr>
        <p:txBody>
          <a:bodyPr wrap="square" rtlCol="0">
            <a:spAutoFit/>
          </a:bodyPr>
          <a:lstStyle/>
          <a:p>
            <a:r>
              <a:rPr lang="es-ES" b="1" dirty="0">
                <a:solidFill>
                  <a:schemeClr val="bg1"/>
                </a:solidFill>
              </a:rPr>
              <a:t>Live </a:t>
            </a:r>
            <a:r>
              <a:rPr lang="es-ES" b="1" dirty="0" err="1">
                <a:solidFill>
                  <a:schemeClr val="bg1"/>
                </a:solidFill>
              </a:rPr>
              <a:t>Coding</a:t>
            </a:r>
            <a:endParaRPr lang="es-ES" b="1" dirty="0">
              <a:solidFill>
                <a:schemeClr val="bg1"/>
              </a:solidFill>
            </a:endParaRPr>
          </a:p>
        </p:txBody>
      </p:sp>
    </p:spTree>
    <p:extLst>
      <p:ext uri="{BB962C8B-B14F-4D97-AF65-F5344CB8AC3E}">
        <p14:creationId xmlns:p14="http://schemas.microsoft.com/office/powerpoint/2010/main" val="3666298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406D2F6-4608-5C64-6CE9-31EDB9D61C8E}"/>
              </a:ext>
            </a:extLst>
          </p:cNvPr>
          <p:cNvGraphicFramePr/>
          <p:nvPr>
            <p:extLst>
              <p:ext uri="{D42A27DB-BD31-4B8C-83A1-F6EECF244321}">
                <p14:modId xmlns:p14="http://schemas.microsoft.com/office/powerpoint/2010/main" val="28366256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CE1FEB6-77FF-1042-6B17-C6759F6F851C}"/>
              </a:ext>
            </a:extLst>
          </p:cNvPr>
          <p:cNvSpPr txBox="1"/>
          <p:nvPr/>
        </p:nvSpPr>
        <p:spPr>
          <a:xfrm>
            <a:off x="447040" y="400368"/>
            <a:ext cx="1493520" cy="2031325"/>
          </a:xfrm>
          <a:prstGeom prst="rect">
            <a:avLst/>
          </a:prstGeom>
          <a:noFill/>
        </p:spPr>
        <p:txBody>
          <a:bodyPr wrap="square" rtlCol="0">
            <a:spAutoFit/>
          </a:bodyPr>
          <a:lstStyle/>
          <a:p>
            <a:r>
              <a:rPr lang="en-GB" b="1" dirty="0"/>
              <a:t>The life cycle of a Digital Humanities Project (final remarks)</a:t>
            </a:r>
            <a:endParaRPr lang="LID4096" b="1" dirty="0"/>
          </a:p>
        </p:txBody>
      </p:sp>
      <p:sp>
        <p:nvSpPr>
          <p:cNvPr id="2" name="TextBox 1">
            <a:extLst>
              <a:ext uri="{FF2B5EF4-FFF2-40B4-BE49-F238E27FC236}">
                <a16:creationId xmlns:a16="http://schemas.microsoft.com/office/drawing/2014/main" id="{BD5E1F2C-6C4F-C43D-0244-FA9DD47922A3}"/>
              </a:ext>
            </a:extLst>
          </p:cNvPr>
          <p:cNvSpPr txBox="1"/>
          <p:nvPr/>
        </p:nvSpPr>
        <p:spPr>
          <a:xfrm>
            <a:off x="635000" y="5273040"/>
            <a:ext cx="1351280" cy="1384995"/>
          </a:xfrm>
          <a:prstGeom prst="rect">
            <a:avLst/>
          </a:prstGeom>
          <a:noFill/>
        </p:spPr>
        <p:txBody>
          <a:bodyPr wrap="square" rtlCol="0">
            <a:spAutoFit/>
          </a:bodyPr>
          <a:lstStyle/>
          <a:p>
            <a:r>
              <a:rPr lang="en-GB" sz="1200" i="1" dirty="0"/>
              <a:t>*Whether network analysis is a visualization technique or data analysis is subject to debate!</a:t>
            </a:r>
            <a:endParaRPr lang="LID4096" sz="1200" i="1" dirty="0"/>
          </a:p>
        </p:txBody>
      </p:sp>
    </p:spTree>
    <p:extLst>
      <p:ext uri="{BB962C8B-B14F-4D97-AF65-F5344CB8AC3E}">
        <p14:creationId xmlns:p14="http://schemas.microsoft.com/office/powerpoint/2010/main" val="2203596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F24624-63AD-0D01-426A-B9A39CBFC992}"/>
              </a:ext>
            </a:extLst>
          </p:cNvPr>
          <p:cNvSpPr>
            <a:spLocks noGrp="1"/>
          </p:cNvSpPr>
          <p:nvPr>
            <p:ph type="ctrTitle"/>
          </p:nvPr>
        </p:nvSpPr>
        <p:spPr>
          <a:xfrm>
            <a:off x="475809" y="271624"/>
            <a:ext cx="3785042" cy="1188876"/>
          </a:xfrm>
        </p:spPr>
        <p:txBody>
          <a:bodyPr>
            <a:normAutofit/>
          </a:bodyPr>
          <a:lstStyle/>
          <a:p>
            <a:r>
              <a:rPr lang="es-ES" sz="4800"/>
              <a:t>What now? </a:t>
            </a:r>
            <a:endParaRPr lang="es-ES" sz="4800" dirty="0"/>
          </a:p>
        </p:txBody>
      </p:sp>
      <p:sp>
        <p:nvSpPr>
          <p:cNvPr id="3" name="Subtítulo 2">
            <a:extLst>
              <a:ext uri="{FF2B5EF4-FFF2-40B4-BE49-F238E27FC236}">
                <a16:creationId xmlns:a16="http://schemas.microsoft.com/office/drawing/2014/main" id="{796B34BF-FA8B-A0F9-7F2B-33FD942C739A}"/>
              </a:ext>
            </a:extLst>
          </p:cNvPr>
          <p:cNvSpPr>
            <a:spLocks noGrp="1"/>
          </p:cNvSpPr>
          <p:nvPr>
            <p:ph type="subTitle" idx="1"/>
          </p:nvPr>
        </p:nvSpPr>
        <p:spPr>
          <a:xfrm>
            <a:off x="475809" y="1670049"/>
            <a:ext cx="10911858" cy="4916327"/>
          </a:xfrm>
        </p:spPr>
        <p:txBody>
          <a:bodyPr>
            <a:normAutofit lnSpcReduction="10000"/>
          </a:bodyPr>
          <a:lstStyle/>
          <a:p>
            <a:r>
              <a:rPr lang="es-ES" dirty="0" err="1"/>
              <a:t>There</a:t>
            </a:r>
            <a:r>
              <a:rPr lang="es-ES" dirty="0"/>
              <a:t> </a:t>
            </a:r>
            <a:r>
              <a:rPr lang="es-ES" dirty="0" err="1"/>
              <a:t>is</a:t>
            </a:r>
            <a:r>
              <a:rPr lang="es-ES" dirty="0"/>
              <a:t> a </a:t>
            </a:r>
            <a:r>
              <a:rPr lang="es-ES" dirty="0" err="1"/>
              <a:t>very</a:t>
            </a:r>
            <a:r>
              <a:rPr lang="es-ES" dirty="0"/>
              <a:t> </a:t>
            </a:r>
            <a:r>
              <a:rPr lang="es-ES" dirty="0" err="1"/>
              <a:t>big</a:t>
            </a:r>
            <a:r>
              <a:rPr lang="es-ES" dirty="0"/>
              <a:t> </a:t>
            </a:r>
            <a:r>
              <a:rPr lang="es-ES" dirty="0" err="1"/>
              <a:t>jump</a:t>
            </a:r>
            <a:r>
              <a:rPr lang="es-ES" dirty="0"/>
              <a:t> </a:t>
            </a:r>
            <a:r>
              <a:rPr lang="es-ES" dirty="0" err="1"/>
              <a:t>between</a:t>
            </a:r>
            <a:r>
              <a:rPr lang="es-ES" dirty="0"/>
              <a:t> </a:t>
            </a:r>
            <a:r>
              <a:rPr lang="es-ES" dirty="0" err="1"/>
              <a:t>finishing</a:t>
            </a:r>
            <a:r>
              <a:rPr lang="es-ES" dirty="0"/>
              <a:t> Python </a:t>
            </a:r>
            <a:r>
              <a:rPr lang="es-ES" dirty="0" err="1"/>
              <a:t>introductory</a:t>
            </a:r>
            <a:r>
              <a:rPr lang="es-ES" dirty="0"/>
              <a:t> </a:t>
            </a:r>
            <a:r>
              <a:rPr lang="es-ES" dirty="0" err="1"/>
              <a:t>programming</a:t>
            </a:r>
            <a:r>
              <a:rPr lang="es-ES" dirty="0"/>
              <a:t> </a:t>
            </a:r>
            <a:r>
              <a:rPr lang="es-ES" dirty="0" err="1"/>
              <a:t>courses</a:t>
            </a:r>
            <a:r>
              <a:rPr lang="es-ES" dirty="0"/>
              <a:t> and </a:t>
            </a:r>
            <a:r>
              <a:rPr lang="es-ES" dirty="0" err="1"/>
              <a:t>working</a:t>
            </a:r>
            <a:r>
              <a:rPr lang="es-ES" dirty="0"/>
              <a:t> </a:t>
            </a:r>
            <a:r>
              <a:rPr lang="es-ES" dirty="0" err="1"/>
              <a:t>on</a:t>
            </a:r>
            <a:r>
              <a:rPr lang="es-ES" dirty="0"/>
              <a:t> </a:t>
            </a:r>
            <a:r>
              <a:rPr lang="es-ES" dirty="0" err="1"/>
              <a:t>your</a:t>
            </a:r>
            <a:r>
              <a:rPr lang="es-ES" dirty="0"/>
              <a:t> </a:t>
            </a:r>
            <a:r>
              <a:rPr lang="es-ES" dirty="0" err="1"/>
              <a:t>own</a:t>
            </a:r>
            <a:r>
              <a:rPr lang="es-ES" dirty="0"/>
              <a:t> Text Data </a:t>
            </a:r>
            <a:r>
              <a:rPr lang="es-ES" dirty="0" err="1"/>
              <a:t>Mining</a:t>
            </a:r>
            <a:r>
              <a:rPr lang="es-ES" dirty="0"/>
              <a:t> </a:t>
            </a:r>
            <a:r>
              <a:rPr lang="es-ES" dirty="0" err="1"/>
              <a:t>projects</a:t>
            </a:r>
            <a:r>
              <a:rPr lang="es-ES" dirty="0"/>
              <a:t>. </a:t>
            </a:r>
            <a:r>
              <a:rPr lang="es-ES" dirty="0" err="1"/>
              <a:t>These</a:t>
            </a:r>
            <a:r>
              <a:rPr lang="es-ES" dirty="0"/>
              <a:t> are </a:t>
            </a:r>
            <a:r>
              <a:rPr lang="es-ES" dirty="0" err="1"/>
              <a:t>some</a:t>
            </a:r>
            <a:r>
              <a:rPr lang="es-ES" dirty="0"/>
              <a:t> </a:t>
            </a:r>
            <a:r>
              <a:rPr lang="es-ES" dirty="0" err="1"/>
              <a:t>tips</a:t>
            </a:r>
            <a:r>
              <a:rPr lang="es-ES" dirty="0"/>
              <a:t> </a:t>
            </a:r>
            <a:r>
              <a:rPr lang="es-ES" dirty="0" err="1"/>
              <a:t>for</a:t>
            </a:r>
            <a:r>
              <a:rPr lang="es-ES" dirty="0"/>
              <a:t> </a:t>
            </a:r>
            <a:r>
              <a:rPr lang="es-ES" b="1" dirty="0" err="1">
                <a:solidFill>
                  <a:srgbClr val="FF0000"/>
                </a:solidFill>
              </a:rPr>
              <a:t>learning</a:t>
            </a:r>
            <a:r>
              <a:rPr lang="es-ES" b="1" dirty="0">
                <a:solidFill>
                  <a:srgbClr val="FF0000"/>
                </a:solidFill>
              </a:rPr>
              <a:t> </a:t>
            </a:r>
            <a:r>
              <a:rPr lang="es-ES" b="1" dirty="0" err="1">
                <a:solidFill>
                  <a:srgbClr val="FF0000"/>
                </a:solidFill>
              </a:rPr>
              <a:t>how</a:t>
            </a:r>
            <a:r>
              <a:rPr lang="es-ES" b="1" dirty="0">
                <a:solidFill>
                  <a:srgbClr val="FF0000"/>
                </a:solidFill>
              </a:rPr>
              <a:t> </a:t>
            </a:r>
            <a:r>
              <a:rPr lang="es-ES" b="1" dirty="0" err="1">
                <a:solidFill>
                  <a:srgbClr val="FF0000"/>
                </a:solidFill>
              </a:rPr>
              <a:t>to</a:t>
            </a:r>
            <a:r>
              <a:rPr lang="es-ES" b="1" dirty="0">
                <a:solidFill>
                  <a:srgbClr val="FF0000"/>
                </a:solidFill>
              </a:rPr>
              <a:t> </a:t>
            </a:r>
            <a:r>
              <a:rPr lang="es-ES" b="1" dirty="0" err="1">
                <a:solidFill>
                  <a:srgbClr val="FF0000"/>
                </a:solidFill>
              </a:rPr>
              <a:t>learn</a:t>
            </a:r>
            <a:r>
              <a:rPr lang="es-ES" dirty="0"/>
              <a:t>:</a:t>
            </a:r>
          </a:p>
          <a:p>
            <a:pPr marL="342900" indent="-342900">
              <a:buFont typeface="Arial" panose="020B0604020202020204" pitchFamily="34" charset="0"/>
              <a:buChar char="•"/>
            </a:pPr>
            <a:r>
              <a:rPr lang="es-ES" sz="1400" dirty="0" err="1"/>
              <a:t>Adapt</a:t>
            </a:r>
            <a:r>
              <a:rPr lang="es-ES" sz="1400" dirty="0"/>
              <a:t> </a:t>
            </a:r>
            <a:r>
              <a:rPr lang="es-ES" sz="1400" dirty="0" err="1"/>
              <a:t>these</a:t>
            </a:r>
            <a:r>
              <a:rPr lang="es-ES" sz="1400" dirty="0"/>
              <a:t> </a:t>
            </a:r>
            <a:r>
              <a:rPr lang="es-ES" sz="1400" dirty="0" err="1"/>
              <a:t>Jupyter</a:t>
            </a:r>
            <a:r>
              <a:rPr lang="es-ES" sz="1400" dirty="0"/>
              <a:t> Notebooks </a:t>
            </a:r>
            <a:r>
              <a:rPr lang="es-ES" sz="1400" dirty="0" err="1"/>
              <a:t>to</a:t>
            </a:r>
            <a:r>
              <a:rPr lang="es-ES" sz="1400" dirty="0"/>
              <a:t> </a:t>
            </a:r>
            <a:r>
              <a:rPr lang="es-ES" sz="1400" dirty="0" err="1"/>
              <a:t>your</a:t>
            </a:r>
            <a:r>
              <a:rPr lang="es-ES" sz="1400" dirty="0"/>
              <a:t> </a:t>
            </a:r>
            <a:r>
              <a:rPr lang="es-ES" sz="1400" dirty="0" err="1"/>
              <a:t>own</a:t>
            </a:r>
            <a:r>
              <a:rPr lang="es-ES" sz="1400" dirty="0"/>
              <a:t> </a:t>
            </a:r>
            <a:r>
              <a:rPr lang="es-ES" sz="1400" dirty="0" err="1"/>
              <a:t>research</a:t>
            </a:r>
            <a:r>
              <a:rPr lang="es-ES" sz="1400" dirty="0"/>
              <a:t> </a:t>
            </a:r>
            <a:r>
              <a:rPr lang="es-ES" sz="1400" dirty="0" err="1"/>
              <a:t>interests</a:t>
            </a:r>
            <a:r>
              <a:rPr lang="es-ES" sz="1400" dirty="0"/>
              <a:t>. </a:t>
            </a:r>
            <a:r>
              <a:rPr lang="es-ES" sz="1400" dirty="0" err="1"/>
              <a:t>For</a:t>
            </a:r>
            <a:r>
              <a:rPr lang="es-ES" sz="1400" dirty="0"/>
              <a:t> </a:t>
            </a:r>
            <a:r>
              <a:rPr lang="es-ES" sz="1400" dirty="0" err="1"/>
              <a:t>example</a:t>
            </a:r>
            <a:r>
              <a:rPr lang="es-ES" sz="1400" dirty="0"/>
              <a:t>, </a:t>
            </a:r>
            <a:r>
              <a:rPr lang="es-ES" sz="1400" dirty="0" err="1"/>
              <a:t>for</a:t>
            </a:r>
            <a:r>
              <a:rPr lang="es-ES" sz="1400" dirty="0"/>
              <a:t> </a:t>
            </a:r>
            <a:r>
              <a:rPr lang="es-ES" sz="1400" dirty="0" err="1"/>
              <a:t>those</a:t>
            </a:r>
            <a:r>
              <a:rPr lang="es-ES" sz="1400" dirty="0"/>
              <a:t> </a:t>
            </a:r>
            <a:r>
              <a:rPr lang="es-ES" sz="1400" dirty="0" err="1"/>
              <a:t>of</a:t>
            </a:r>
            <a:r>
              <a:rPr lang="es-ES" sz="1400" dirty="0"/>
              <a:t> </a:t>
            </a:r>
            <a:r>
              <a:rPr lang="es-ES" sz="1400" dirty="0" err="1"/>
              <a:t>you</a:t>
            </a:r>
            <a:r>
              <a:rPr lang="es-ES" sz="1400" dirty="0"/>
              <a:t> </a:t>
            </a:r>
            <a:r>
              <a:rPr lang="es-ES" sz="1400" dirty="0" err="1"/>
              <a:t>working</a:t>
            </a:r>
            <a:r>
              <a:rPr lang="es-ES" sz="1400" dirty="0"/>
              <a:t> </a:t>
            </a:r>
            <a:r>
              <a:rPr lang="es-ES" sz="1400" dirty="0" err="1"/>
              <a:t>with</a:t>
            </a:r>
            <a:r>
              <a:rPr lang="es-ES" sz="1400" dirty="0"/>
              <a:t> German </a:t>
            </a:r>
            <a:r>
              <a:rPr lang="es-ES" sz="1400" dirty="0" err="1"/>
              <a:t>literature</a:t>
            </a:r>
            <a:r>
              <a:rPr lang="es-ES" sz="1400" dirty="0"/>
              <a:t>/media/</a:t>
            </a:r>
            <a:r>
              <a:rPr lang="es-ES" sz="1400" dirty="0" err="1"/>
              <a:t>linguistics</a:t>
            </a:r>
            <a:r>
              <a:rPr lang="es-ES" sz="1400" dirty="0"/>
              <a:t>: </a:t>
            </a:r>
            <a:r>
              <a:rPr lang="es-ES" sz="1400" dirty="0" err="1"/>
              <a:t>practice</a:t>
            </a:r>
            <a:r>
              <a:rPr lang="es-ES" sz="1400" dirty="0"/>
              <a:t> </a:t>
            </a:r>
            <a:r>
              <a:rPr lang="es-ES" sz="1400" dirty="0" err="1"/>
              <a:t>everything</a:t>
            </a:r>
            <a:r>
              <a:rPr lang="es-ES" sz="1400" dirty="0"/>
              <a:t> </a:t>
            </a:r>
            <a:r>
              <a:rPr lang="es-ES" sz="1400" dirty="0" err="1"/>
              <a:t>that</a:t>
            </a:r>
            <a:r>
              <a:rPr lang="es-ES" sz="1400" dirty="0"/>
              <a:t> </a:t>
            </a:r>
            <a:r>
              <a:rPr lang="es-ES" sz="1400" dirty="0" err="1"/>
              <a:t>we</a:t>
            </a:r>
            <a:r>
              <a:rPr lang="es-ES" sz="1400" dirty="0"/>
              <a:t> </a:t>
            </a:r>
            <a:r>
              <a:rPr lang="es-ES" sz="1400" dirty="0" err="1"/>
              <a:t>have</a:t>
            </a:r>
            <a:r>
              <a:rPr lang="es-ES" sz="1400" dirty="0"/>
              <a:t> done in French </a:t>
            </a:r>
            <a:r>
              <a:rPr lang="es-ES" sz="1400" dirty="0" err="1"/>
              <a:t>with</a:t>
            </a:r>
            <a:r>
              <a:rPr lang="es-ES" sz="1400" dirty="0"/>
              <a:t> </a:t>
            </a:r>
            <a:r>
              <a:rPr lang="es-ES" sz="1400" dirty="0" err="1"/>
              <a:t>this</a:t>
            </a:r>
            <a:r>
              <a:rPr lang="es-ES" sz="1400" dirty="0"/>
              <a:t> German </a:t>
            </a:r>
            <a:r>
              <a:rPr lang="es-ES" sz="1400" dirty="0" err="1"/>
              <a:t>translation</a:t>
            </a:r>
            <a:r>
              <a:rPr lang="es-ES" sz="1400" dirty="0"/>
              <a:t> </a:t>
            </a:r>
            <a:r>
              <a:rPr lang="es-ES" sz="1400" dirty="0" err="1"/>
              <a:t>of</a:t>
            </a:r>
            <a:r>
              <a:rPr lang="es-ES" sz="1400" dirty="0"/>
              <a:t> Jules Verne: </a:t>
            </a:r>
            <a:r>
              <a:rPr lang="es-ES" sz="1400" dirty="0">
                <a:hlinkClick r:id="rId2"/>
              </a:rPr>
              <a:t>Der Courier des </a:t>
            </a:r>
            <a:r>
              <a:rPr lang="es-ES" sz="1400" dirty="0" err="1">
                <a:hlinkClick r:id="rId2"/>
              </a:rPr>
              <a:t>Czaar</a:t>
            </a:r>
            <a:r>
              <a:rPr lang="es-ES" sz="1400" dirty="0">
                <a:hlinkClick r:id="rId2"/>
              </a:rPr>
              <a:t> (Michael </a:t>
            </a:r>
            <a:r>
              <a:rPr lang="es-ES" sz="1400" dirty="0" err="1">
                <a:hlinkClick r:id="rId2"/>
              </a:rPr>
              <a:t>Strogoff</a:t>
            </a:r>
            <a:r>
              <a:rPr lang="es-ES" sz="1400" dirty="0">
                <a:hlinkClick r:id="rId2"/>
              </a:rPr>
              <a:t>) </a:t>
            </a:r>
            <a:r>
              <a:rPr lang="es-ES" sz="1400" dirty="0" err="1">
                <a:hlinkClick r:id="rId2"/>
              </a:rPr>
              <a:t>by</a:t>
            </a:r>
            <a:r>
              <a:rPr lang="es-ES" sz="1400" dirty="0">
                <a:hlinkClick r:id="rId2"/>
              </a:rPr>
              <a:t> Jules Verne | Project Gutenberg</a:t>
            </a:r>
            <a:r>
              <a:rPr lang="es-ES" sz="1400" dirty="0"/>
              <a:t> </a:t>
            </a:r>
          </a:p>
          <a:p>
            <a:pPr marL="342900" indent="-342900">
              <a:buFont typeface="Arial" panose="020B0604020202020204" pitchFamily="34" charset="0"/>
              <a:buChar char="•"/>
            </a:pPr>
            <a:r>
              <a:rPr lang="es-ES" sz="1400" dirty="0"/>
              <a:t>Use </a:t>
            </a:r>
            <a:r>
              <a:rPr lang="es-ES" sz="1400" dirty="0" err="1"/>
              <a:t>the</a:t>
            </a:r>
            <a:r>
              <a:rPr lang="es-ES" sz="1400" dirty="0"/>
              <a:t> NLTK </a:t>
            </a:r>
            <a:r>
              <a:rPr lang="es-ES" sz="1400" dirty="0" err="1"/>
              <a:t>book</a:t>
            </a:r>
            <a:r>
              <a:rPr lang="es-ES" sz="1400" dirty="0"/>
              <a:t> (</a:t>
            </a:r>
            <a:r>
              <a:rPr lang="es-ES" sz="1400" dirty="0">
                <a:hlinkClick r:id="rId3"/>
              </a:rPr>
              <a:t>NLTK Book</a:t>
            </a:r>
            <a:r>
              <a:rPr lang="es-ES" sz="1400" dirty="0"/>
              <a:t>) </a:t>
            </a:r>
            <a:r>
              <a:rPr lang="es-ES" sz="1400" dirty="0" err="1"/>
              <a:t>to</a:t>
            </a:r>
            <a:r>
              <a:rPr lang="es-ES" sz="1400" dirty="0"/>
              <a:t> do </a:t>
            </a:r>
            <a:r>
              <a:rPr lang="es-ES" sz="1400" dirty="0" err="1"/>
              <a:t>independent</a:t>
            </a:r>
            <a:r>
              <a:rPr lang="es-ES" sz="1400" dirty="0"/>
              <a:t> </a:t>
            </a:r>
            <a:r>
              <a:rPr lang="es-ES" sz="1400" dirty="0" err="1"/>
              <a:t>study</a:t>
            </a:r>
            <a:r>
              <a:rPr lang="es-ES" sz="1400" dirty="0"/>
              <a:t>. </a:t>
            </a:r>
            <a:r>
              <a:rPr lang="es-ES" sz="1400" dirty="0" err="1"/>
              <a:t>Create</a:t>
            </a:r>
            <a:r>
              <a:rPr lang="es-ES" sz="1400" dirty="0"/>
              <a:t> </a:t>
            </a:r>
            <a:r>
              <a:rPr lang="es-ES" sz="1400" dirty="0" err="1"/>
              <a:t>one</a:t>
            </a:r>
            <a:r>
              <a:rPr lang="es-ES" sz="1400" dirty="0"/>
              <a:t> </a:t>
            </a:r>
            <a:r>
              <a:rPr lang="es-ES" sz="1400" dirty="0" err="1"/>
              <a:t>Jupyter</a:t>
            </a:r>
            <a:r>
              <a:rPr lang="es-ES" sz="1400" dirty="0"/>
              <a:t> Notebook per </a:t>
            </a:r>
            <a:r>
              <a:rPr lang="es-ES" sz="1400" dirty="0" err="1"/>
              <a:t>chapter</a:t>
            </a:r>
            <a:r>
              <a:rPr lang="es-ES" sz="1400" dirty="0"/>
              <a:t> and </a:t>
            </a:r>
            <a:r>
              <a:rPr lang="es-ES" sz="1400" dirty="0" err="1"/>
              <a:t>type</a:t>
            </a:r>
            <a:r>
              <a:rPr lang="es-ES" sz="1400" dirty="0"/>
              <a:t> </a:t>
            </a:r>
            <a:r>
              <a:rPr lang="es-ES" sz="1400" dirty="0" err="1"/>
              <a:t>all</a:t>
            </a:r>
            <a:r>
              <a:rPr lang="es-ES" sz="1400" dirty="0"/>
              <a:t> </a:t>
            </a:r>
            <a:r>
              <a:rPr lang="es-ES" sz="1400" dirty="0" err="1"/>
              <a:t>the</a:t>
            </a:r>
            <a:r>
              <a:rPr lang="es-ES" sz="1400" dirty="0"/>
              <a:t> scripts in </a:t>
            </a:r>
            <a:r>
              <a:rPr lang="es-ES" sz="1400" dirty="0" err="1"/>
              <a:t>there</a:t>
            </a:r>
            <a:r>
              <a:rPr lang="es-ES" sz="1400" dirty="0"/>
              <a:t>. </a:t>
            </a:r>
            <a:r>
              <a:rPr lang="es-ES" sz="1400" dirty="0" err="1"/>
              <a:t>You</a:t>
            </a:r>
            <a:r>
              <a:rPr lang="es-ES" sz="1400" dirty="0"/>
              <a:t> </a:t>
            </a:r>
            <a:r>
              <a:rPr lang="es-ES" sz="1400" dirty="0" err="1"/>
              <a:t>will</a:t>
            </a:r>
            <a:r>
              <a:rPr lang="es-ES" sz="1400" dirty="0"/>
              <a:t> </a:t>
            </a:r>
            <a:r>
              <a:rPr lang="es-ES" sz="1400" dirty="0" err="1"/>
              <a:t>learn</a:t>
            </a:r>
            <a:r>
              <a:rPr lang="es-ES" sz="1400" dirty="0"/>
              <a:t> a </a:t>
            </a:r>
            <a:r>
              <a:rPr lang="es-ES" sz="1400" dirty="0" err="1"/>
              <a:t>lot</a:t>
            </a:r>
            <a:r>
              <a:rPr lang="es-ES" sz="1400" dirty="0"/>
              <a:t>! </a:t>
            </a:r>
          </a:p>
          <a:p>
            <a:pPr marL="342900" indent="-342900">
              <a:buFont typeface="Arial" panose="020B0604020202020204" pitchFamily="34" charset="0"/>
              <a:buChar char="•"/>
            </a:pPr>
            <a:r>
              <a:rPr lang="es-ES" sz="1400" dirty="0" err="1"/>
              <a:t>Take</a:t>
            </a:r>
            <a:r>
              <a:rPr lang="es-ES" sz="1400" dirty="0"/>
              <a:t> </a:t>
            </a:r>
            <a:r>
              <a:rPr lang="es-ES" sz="1400" dirty="0" err="1"/>
              <a:t>the</a:t>
            </a:r>
            <a:r>
              <a:rPr lang="es-ES" sz="1400" dirty="0"/>
              <a:t> NLP IT Training UZH </a:t>
            </a:r>
            <a:r>
              <a:rPr lang="es-ES" sz="1400" dirty="0" err="1"/>
              <a:t>course</a:t>
            </a:r>
            <a:r>
              <a:rPr lang="es-ES" sz="1400" dirty="0"/>
              <a:t> and </a:t>
            </a:r>
            <a:r>
              <a:rPr lang="es-ES" sz="1400" dirty="0" err="1"/>
              <a:t>adapt</a:t>
            </a:r>
            <a:r>
              <a:rPr lang="es-ES" sz="1400" dirty="0"/>
              <a:t> </a:t>
            </a:r>
            <a:r>
              <a:rPr lang="es-ES" sz="1400" dirty="0" err="1"/>
              <a:t>the</a:t>
            </a:r>
            <a:r>
              <a:rPr lang="es-ES" sz="1400" dirty="0"/>
              <a:t> scripts </a:t>
            </a:r>
            <a:r>
              <a:rPr lang="es-ES" sz="1400" dirty="0" err="1"/>
              <a:t>to</a:t>
            </a:r>
            <a:r>
              <a:rPr lang="es-ES" sz="1400" dirty="0"/>
              <a:t> </a:t>
            </a:r>
            <a:r>
              <a:rPr lang="es-ES" sz="1400" dirty="0" err="1"/>
              <a:t>your</a:t>
            </a:r>
            <a:r>
              <a:rPr lang="es-ES" sz="1400" dirty="0"/>
              <a:t> </a:t>
            </a:r>
            <a:r>
              <a:rPr lang="es-ES" sz="1400" dirty="0" err="1"/>
              <a:t>own</a:t>
            </a:r>
            <a:r>
              <a:rPr lang="es-ES" sz="1400" dirty="0"/>
              <a:t> </a:t>
            </a:r>
            <a:r>
              <a:rPr lang="es-ES" sz="1400" dirty="0" err="1"/>
              <a:t>datasets</a:t>
            </a:r>
            <a:r>
              <a:rPr lang="es-ES" sz="1400" dirty="0"/>
              <a:t> (</a:t>
            </a:r>
            <a:r>
              <a:rPr lang="en-US" sz="1400" dirty="0">
                <a:hlinkClick r:id="rId4"/>
              </a:rPr>
              <a:t>/ Python: Introduction to Natural Language Processing (NLP) - Universität Zürich (uzh.ch)</a:t>
            </a:r>
            <a:r>
              <a:rPr lang="en-US" sz="1400" dirty="0"/>
              <a:t>).</a:t>
            </a:r>
          </a:p>
          <a:p>
            <a:pPr marL="342900" indent="-342900">
              <a:buFont typeface="Arial" panose="020B0604020202020204" pitchFamily="34" charset="0"/>
              <a:buChar char="•"/>
            </a:pPr>
            <a:r>
              <a:rPr lang="en-US" sz="1400" dirty="0"/>
              <a:t>Have a look at Dan </a:t>
            </a:r>
            <a:r>
              <a:rPr lang="en-US" sz="1400" dirty="0" err="1"/>
              <a:t>Jurafsky’s</a:t>
            </a:r>
            <a:r>
              <a:rPr lang="en-US" sz="1400" dirty="0"/>
              <a:t> excellent book to have a better understanding of the theory behind Computational Linguistics: </a:t>
            </a:r>
            <a:r>
              <a:rPr lang="en-US" sz="1400" dirty="0">
                <a:hlinkClick r:id="rId5"/>
              </a:rPr>
              <a:t>Speech and Language Processing (stanford.edu)</a:t>
            </a:r>
            <a:r>
              <a:rPr lang="en-US" sz="1400" dirty="0"/>
              <a:t> </a:t>
            </a:r>
          </a:p>
          <a:p>
            <a:pPr marL="342900" indent="-342900">
              <a:buFont typeface="Arial" panose="020B0604020202020204" pitchFamily="34" charset="0"/>
              <a:buChar char="•"/>
            </a:pPr>
            <a:r>
              <a:rPr lang="en-US" sz="1400" dirty="0"/>
              <a:t>Use Language Models as a support resource. I recommend this one: </a:t>
            </a:r>
            <a:r>
              <a:rPr lang="es-ES" sz="1400" dirty="0" err="1">
                <a:hlinkClick r:id="rId6"/>
              </a:rPr>
              <a:t>Perplexity</a:t>
            </a:r>
            <a:endParaRPr lang="es-ES" sz="1400" dirty="0"/>
          </a:p>
          <a:p>
            <a:pPr marL="342900" indent="-342900">
              <a:buFont typeface="Arial" panose="020B0604020202020204" pitchFamily="34" charset="0"/>
              <a:buChar char="•"/>
            </a:pPr>
            <a:r>
              <a:rPr lang="es-ES" sz="1400" dirty="0" err="1"/>
              <a:t>If</a:t>
            </a:r>
            <a:r>
              <a:rPr lang="es-ES" sz="1400" dirty="0"/>
              <a:t> </a:t>
            </a:r>
            <a:r>
              <a:rPr lang="es-ES" sz="1400" dirty="0" err="1"/>
              <a:t>you</a:t>
            </a:r>
            <a:r>
              <a:rPr lang="es-ES" sz="1400" dirty="0"/>
              <a:t> </a:t>
            </a:r>
            <a:r>
              <a:rPr lang="es-ES" sz="1400" dirty="0" err="1"/>
              <a:t>need</a:t>
            </a:r>
            <a:r>
              <a:rPr lang="es-ES" sz="1400" dirty="0"/>
              <a:t> a Python </a:t>
            </a:r>
            <a:r>
              <a:rPr lang="es-ES" sz="1400" dirty="0" err="1"/>
              <a:t>review</a:t>
            </a:r>
            <a:r>
              <a:rPr lang="es-ES" sz="1400" dirty="0"/>
              <a:t> </a:t>
            </a:r>
            <a:r>
              <a:rPr lang="es-ES" sz="1400" dirty="0" err="1"/>
              <a:t>check</a:t>
            </a:r>
            <a:r>
              <a:rPr lang="es-ES" sz="1400" dirty="0"/>
              <a:t> </a:t>
            </a:r>
            <a:r>
              <a:rPr lang="es-ES" sz="1400" dirty="0" err="1"/>
              <a:t>out</a:t>
            </a:r>
            <a:r>
              <a:rPr lang="es-ES" sz="1400" dirty="0"/>
              <a:t> </a:t>
            </a:r>
            <a:r>
              <a:rPr lang="es-ES" sz="1400" dirty="0" err="1"/>
              <a:t>the</a:t>
            </a:r>
            <a:r>
              <a:rPr lang="es-ES" sz="1400" dirty="0"/>
              <a:t> </a:t>
            </a:r>
            <a:r>
              <a:rPr lang="es-ES" sz="1400" dirty="0" err="1"/>
              <a:t>materials</a:t>
            </a:r>
            <a:r>
              <a:rPr lang="es-ES" sz="1400" dirty="0"/>
              <a:t> </a:t>
            </a:r>
            <a:r>
              <a:rPr lang="es-ES" sz="1400" dirty="0" err="1"/>
              <a:t>for</a:t>
            </a:r>
            <a:r>
              <a:rPr lang="es-ES" sz="1400" dirty="0"/>
              <a:t> </a:t>
            </a:r>
            <a:r>
              <a:rPr lang="es-ES" sz="1400" dirty="0" err="1"/>
              <a:t>my</a:t>
            </a:r>
            <a:r>
              <a:rPr lang="es-ES" sz="1400" dirty="0"/>
              <a:t> “Python </a:t>
            </a:r>
            <a:r>
              <a:rPr lang="es-ES" sz="1400" dirty="0" err="1"/>
              <a:t>Basics</a:t>
            </a:r>
            <a:r>
              <a:rPr lang="es-ES" sz="1400" dirty="0"/>
              <a:t>” UZH </a:t>
            </a:r>
            <a:r>
              <a:rPr lang="es-ES" sz="1400" dirty="0" err="1"/>
              <a:t>course</a:t>
            </a:r>
            <a:r>
              <a:rPr lang="es-ES" sz="1400" dirty="0"/>
              <a:t> </a:t>
            </a:r>
            <a:r>
              <a:rPr lang="es-ES" sz="1050" dirty="0"/>
              <a:t>(</a:t>
            </a:r>
            <a:r>
              <a:rPr lang="es-ES" sz="1400" dirty="0" err="1">
                <a:hlinkClick r:id="rId7"/>
              </a:rPr>
              <a:t>effernan</a:t>
            </a:r>
            <a:r>
              <a:rPr lang="es-ES" sz="1400" dirty="0">
                <a:hlinkClick r:id="rId7"/>
              </a:rPr>
              <a:t>/Python-</a:t>
            </a:r>
            <a:r>
              <a:rPr lang="es-ES" sz="1400" dirty="0" err="1">
                <a:hlinkClick r:id="rId7"/>
              </a:rPr>
              <a:t>Basics</a:t>
            </a:r>
            <a:r>
              <a:rPr lang="es-ES" sz="1400" dirty="0">
                <a:hlinkClick r:id="rId7"/>
              </a:rPr>
              <a:t>-</a:t>
            </a:r>
            <a:r>
              <a:rPr lang="es-ES" sz="1400" dirty="0" err="1">
                <a:hlinkClick r:id="rId7"/>
              </a:rPr>
              <a:t>Course</a:t>
            </a:r>
            <a:r>
              <a:rPr lang="es-ES" sz="1400" dirty="0">
                <a:hlinkClick r:id="rId7"/>
              </a:rPr>
              <a:t>: Python </a:t>
            </a:r>
            <a:r>
              <a:rPr lang="es-ES" sz="1400" dirty="0" err="1">
                <a:hlinkClick r:id="rId7"/>
              </a:rPr>
              <a:t>Basics</a:t>
            </a:r>
            <a:r>
              <a:rPr lang="es-ES" sz="1400" dirty="0">
                <a:hlinkClick r:id="rId7"/>
              </a:rPr>
              <a:t> </a:t>
            </a:r>
            <a:r>
              <a:rPr lang="es-ES" sz="1400" dirty="0" err="1">
                <a:hlinkClick r:id="rId7"/>
              </a:rPr>
              <a:t>course</a:t>
            </a:r>
            <a:r>
              <a:rPr lang="es-ES" sz="1400" dirty="0">
                <a:hlinkClick r:id="rId7"/>
              </a:rPr>
              <a:t> </a:t>
            </a:r>
            <a:r>
              <a:rPr lang="es-ES" sz="1400" dirty="0" err="1">
                <a:hlinkClick r:id="rId7"/>
              </a:rPr>
              <a:t>offered</a:t>
            </a:r>
            <a:r>
              <a:rPr lang="es-ES" sz="1400" dirty="0">
                <a:hlinkClick r:id="rId7"/>
              </a:rPr>
              <a:t> </a:t>
            </a:r>
            <a:r>
              <a:rPr lang="es-ES" sz="1400" dirty="0" err="1">
                <a:hlinkClick r:id="rId7"/>
              </a:rPr>
              <a:t>by</a:t>
            </a:r>
            <a:r>
              <a:rPr lang="es-ES" sz="1400" dirty="0">
                <a:hlinkClick r:id="rId7"/>
              </a:rPr>
              <a:t> </a:t>
            </a:r>
            <a:r>
              <a:rPr lang="es-ES" sz="1400" dirty="0" err="1">
                <a:hlinkClick r:id="rId7"/>
              </a:rPr>
              <a:t>the</a:t>
            </a:r>
            <a:r>
              <a:rPr lang="es-ES" sz="1400" dirty="0">
                <a:hlinkClick r:id="rId7"/>
              </a:rPr>
              <a:t> </a:t>
            </a:r>
            <a:r>
              <a:rPr lang="es-ES" sz="1400" dirty="0" err="1">
                <a:hlinkClick r:id="rId7"/>
              </a:rPr>
              <a:t>Zentrale</a:t>
            </a:r>
            <a:r>
              <a:rPr lang="es-ES" sz="1400" dirty="0">
                <a:hlinkClick r:id="rId7"/>
              </a:rPr>
              <a:t> </a:t>
            </a:r>
            <a:r>
              <a:rPr lang="es-ES" sz="1400" dirty="0" err="1">
                <a:hlinkClick r:id="rId7"/>
              </a:rPr>
              <a:t>Informatik</a:t>
            </a:r>
            <a:r>
              <a:rPr lang="es-ES" sz="1400" dirty="0">
                <a:hlinkClick r:id="rId7"/>
              </a:rPr>
              <a:t> UZH (github.com)</a:t>
            </a:r>
            <a:r>
              <a:rPr lang="es-ES" sz="1400" dirty="0"/>
              <a:t>)</a:t>
            </a:r>
            <a:endParaRPr lang="es-ES" dirty="0"/>
          </a:p>
        </p:txBody>
      </p:sp>
    </p:spTree>
    <p:extLst>
      <p:ext uri="{BB962C8B-B14F-4D97-AF65-F5344CB8AC3E}">
        <p14:creationId xmlns:p14="http://schemas.microsoft.com/office/powerpoint/2010/main" val="4177863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DDF2-0F3D-672D-D9DD-BD622AFD28C3}"/>
              </a:ext>
            </a:extLst>
          </p:cNvPr>
          <p:cNvSpPr>
            <a:spLocks noGrp="1"/>
          </p:cNvSpPr>
          <p:nvPr>
            <p:ph type="title"/>
          </p:nvPr>
        </p:nvSpPr>
        <p:spPr/>
        <p:txBody>
          <a:bodyPr/>
          <a:lstStyle/>
          <a:p>
            <a:r>
              <a:rPr lang="en-GB" dirty="0"/>
              <a:t>Thank you very much for your attention!</a:t>
            </a:r>
            <a:endParaRPr lang="LID4096" dirty="0"/>
          </a:p>
        </p:txBody>
      </p:sp>
      <p:sp>
        <p:nvSpPr>
          <p:cNvPr id="3" name="Text Placeholder 2">
            <a:extLst>
              <a:ext uri="{FF2B5EF4-FFF2-40B4-BE49-F238E27FC236}">
                <a16:creationId xmlns:a16="http://schemas.microsoft.com/office/drawing/2014/main" id="{8420CCA5-EE9A-DE6A-368A-0A7B73E91CE1}"/>
              </a:ext>
            </a:extLst>
          </p:cNvPr>
          <p:cNvSpPr>
            <a:spLocks noGrp="1"/>
          </p:cNvSpPr>
          <p:nvPr>
            <p:ph type="body" idx="1"/>
          </p:nvPr>
        </p:nvSpPr>
        <p:spPr/>
        <p:txBody>
          <a:bodyPr/>
          <a:lstStyle/>
          <a:p>
            <a:r>
              <a:rPr lang="en-GB" b="1" dirty="0"/>
              <a:t>Contact:</a:t>
            </a:r>
            <a:r>
              <a:rPr lang="en-GB" dirty="0"/>
              <a:t> elena.fernandezfernandez@uzh.ch</a:t>
            </a:r>
            <a:endParaRPr lang="LID4096" dirty="0"/>
          </a:p>
        </p:txBody>
      </p:sp>
      <p:pic>
        <p:nvPicPr>
          <p:cNvPr id="5" name="Graphic 4" descr="Smiling face outline with solid fill">
            <a:extLst>
              <a:ext uri="{FF2B5EF4-FFF2-40B4-BE49-F238E27FC236}">
                <a16:creationId xmlns:a16="http://schemas.microsoft.com/office/drawing/2014/main" id="{2C174A4D-379B-0D85-BE4F-A581CC6F68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680" y="939800"/>
            <a:ext cx="2788920" cy="2788920"/>
          </a:xfrm>
          <a:prstGeom prst="rect">
            <a:avLst/>
          </a:prstGeom>
        </p:spPr>
      </p:pic>
    </p:spTree>
    <p:extLst>
      <p:ext uri="{BB962C8B-B14F-4D97-AF65-F5344CB8AC3E}">
        <p14:creationId xmlns:p14="http://schemas.microsoft.com/office/powerpoint/2010/main" val="3742914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887E-044B-3E43-9B80-16FA585BFE9D}"/>
              </a:ext>
            </a:extLst>
          </p:cNvPr>
          <p:cNvSpPr>
            <a:spLocks noGrp="1"/>
          </p:cNvSpPr>
          <p:nvPr>
            <p:ph type="ctrTitle"/>
          </p:nvPr>
        </p:nvSpPr>
        <p:spPr>
          <a:xfrm>
            <a:off x="1097283" y="1123754"/>
            <a:ext cx="1645917" cy="542486"/>
          </a:xfrm>
        </p:spPr>
        <p:txBody>
          <a:bodyPr>
            <a:normAutofit fontScale="90000"/>
          </a:bodyPr>
          <a:lstStyle/>
          <a:p>
            <a:r>
              <a:rPr lang="en-GB" dirty="0"/>
              <a:t>Day 1</a:t>
            </a:r>
            <a:endParaRPr lang="LID4096" dirty="0"/>
          </a:p>
        </p:txBody>
      </p:sp>
      <p:sp>
        <p:nvSpPr>
          <p:cNvPr id="3" name="Subtitle 2">
            <a:extLst>
              <a:ext uri="{FF2B5EF4-FFF2-40B4-BE49-F238E27FC236}">
                <a16:creationId xmlns:a16="http://schemas.microsoft.com/office/drawing/2014/main" id="{9660A949-D186-5960-C142-A0A944F236DF}"/>
              </a:ext>
            </a:extLst>
          </p:cNvPr>
          <p:cNvSpPr>
            <a:spLocks noGrp="1"/>
          </p:cNvSpPr>
          <p:nvPr>
            <p:ph type="subTitle" idx="1"/>
          </p:nvPr>
        </p:nvSpPr>
        <p:spPr>
          <a:xfrm>
            <a:off x="985522" y="1811688"/>
            <a:ext cx="7386318" cy="4690712"/>
          </a:xfrm>
        </p:spPr>
        <p:txBody>
          <a:bodyPr>
            <a:normAutofit fontScale="85000" lnSpcReduction="20000"/>
          </a:bodyPr>
          <a:lstStyle/>
          <a:p>
            <a:r>
              <a:rPr lang="en-GB" b="1" dirty="0">
                <a:solidFill>
                  <a:srgbClr val="FF0000"/>
                </a:solidFill>
              </a:rPr>
              <a:t>17.00-17.50                                                         19.00-20.00</a:t>
            </a:r>
          </a:p>
          <a:p>
            <a:r>
              <a:rPr lang="en-GB" dirty="0"/>
              <a:t>- Course Introduction                                     - Parsing the Data </a:t>
            </a:r>
          </a:p>
          <a:p>
            <a:r>
              <a:rPr lang="en-GB" dirty="0"/>
              <a:t>- What is Digital Humanities?                         </a:t>
            </a:r>
            <a:r>
              <a:rPr lang="en-GB" b="1" dirty="0"/>
              <a:t>- Exercise 2</a:t>
            </a:r>
          </a:p>
          <a:p>
            <a:r>
              <a:rPr lang="en-GB" dirty="0"/>
              <a:t>- Steps to follow in a DH project.                   </a:t>
            </a:r>
            <a:endParaRPr lang="en-GB" b="1" dirty="0"/>
          </a:p>
          <a:p>
            <a:r>
              <a:rPr lang="en-GB" dirty="0"/>
              <a:t>- </a:t>
            </a:r>
            <a:r>
              <a:rPr lang="en-GB" b="1" dirty="0"/>
              <a:t>Data Acquisition</a:t>
            </a:r>
            <a:r>
              <a:rPr lang="en-GB" dirty="0"/>
              <a:t>: </a:t>
            </a:r>
            <a:r>
              <a:rPr lang="en-GB" b="1" dirty="0" err="1"/>
              <a:t>Webscraping</a:t>
            </a:r>
            <a:r>
              <a:rPr lang="en-GB" dirty="0"/>
              <a:t>                  </a:t>
            </a:r>
            <a:endParaRPr lang="en-GB" b="1" dirty="0"/>
          </a:p>
          <a:p>
            <a:pPr marL="342900" indent="-342900">
              <a:buFont typeface="Arial" panose="020B0604020202020204" pitchFamily="34" charset="0"/>
              <a:buChar char="•"/>
            </a:pPr>
            <a:r>
              <a:rPr lang="en-GB" dirty="0"/>
              <a:t>Importing the Data</a:t>
            </a:r>
          </a:p>
          <a:p>
            <a:pPr marL="342900" indent="-342900">
              <a:buFont typeface="Arial" panose="020B0604020202020204" pitchFamily="34" charset="0"/>
              <a:buChar char="•"/>
            </a:pPr>
            <a:r>
              <a:rPr lang="en-GB" dirty="0"/>
              <a:t>Cleaning the Data</a:t>
            </a:r>
          </a:p>
          <a:p>
            <a:pPr marL="342900" indent="-342900">
              <a:buFont typeface="Arial" panose="020B0604020202020204" pitchFamily="34" charset="0"/>
              <a:buChar char="•"/>
            </a:pPr>
            <a:r>
              <a:rPr lang="en-GB" dirty="0"/>
              <a:t>Prettify the Data</a:t>
            </a:r>
          </a:p>
          <a:p>
            <a:pPr marL="342900" indent="-342900">
              <a:buFont typeface="Arial" panose="020B0604020202020204" pitchFamily="34" charset="0"/>
              <a:buChar char="•"/>
            </a:pPr>
            <a:endParaRPr lang="en-GB" dirty="0"/>
          </a:p>
          <a:p>
            <a:r>
              <a:rPr lang="en-GB" b="1" dirty="0">
                <a:solidFill>
                  <a:srgbClr val="FF0000"/>
                </a:solidFill>
              </a:rPr>
              <a:t>18.00-18.50</a:t>
            </a:r>
          </a:p>
          <a:p>
            <a:r>
              <a:rPr lang="en-GB" dirty="0"/>
              <a:t>- Selecting the Data</a:t>
            </a:r>
          </a:p>
          <a:p>
            <a:pPr marL="342900" indent="-342900">
              <a:buFont typeface="Arial" panose="020B0604020202020204" pitchFamily="34" charset="0"/>
              <a:buChar char="•"/>
            </a:pPr>
            <a:r>
              <a:rPr lang="en-GB" b="1" dirty="0"/>
              <a:t>Exercise 1</a:t>
            </a:r>
          </a:p>
          <a:p>
            <a:pPr marL="342900" indent="-342900">
              <a:buFont typeface="Arial" panose="020B0604020202020204" pitchFamily="34" charset="0"/>
              <a:buChar char="•"/>
            </a:pPr>
            <a:endParaRPr lang="LID4096" dirty="0"/>
          </a:p>
        </p:txBody>
      </p:sp>
    </p:spTree>
    <p:extLst>
      <p:ext uri="{BB962C8B-B14F-4D97-AF65-F5344CB8AC3E}">
        <p14:creationId xmlns:p14="http://schemas.microsoft.com/office/powerpoint/2010/main" val="2242321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7EA2CF-6C49-A1EF-EB55-E53EF902A8CA}"/>
              </a:ext>
            </a:extLst>
          </p:cNvPr>
          <p:cNvPicPr>
            <a:picLocks noChangeAspect="1"/>
          </p:cNvPicPr>
          <p:nvPr/>
        </p:nvPicPr>
        <p:blipFill rotWithShape="1">
          <a:blip r:embed="rId2"/>
          <a:srcRect b="25000"/>
          <a:stretch/>
        </p:blipFill>
        <p:spPr>
          <a:xfrm>
            <a:off x="20" y="10"/>
            <a:ext cx="12191979" cy="6857989"/>
          </a:xfrm>
          <a:prstGeom prst="rect">
            <a:avLst/>
          </a:prstGeom>
        </p:spPr>
      </p:pic>
      <p:sp>
        <p:nvSpPr>
          <p:cNvPr id="20" name="Freeform: Shape 19">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339A22-CEF9-1605-B13E-EFC0A60D3DD2}"/>
              </a:ext>
            </a:extLst>
          </p:cNvPr>
          <p:cNvSpPr>
            <a:spLocks noGrp="1"/>
          </p:cNvSpPr>
          <p:nvPr>
            <p:ph type="ctrTitle"/>
          </p:nvPr>
        </p:nvSpPr>
        <p:spPr>
          <a:xfrm>
            <a:off x="950791" y="739101"/>
            <a:ext cx="4213437" cy="1772279"/>
          </a:xfrm>
        </p:spPr>
        <p:txBody>
          <a:bodyPr>
            <a:normAutofit/>
          </a:bodyPr>
          <a:lstStyle/>
          <a:p>
            <a:r>
              <a:rPr lang="en-GB" dirty="0"/>
              <a:t>Course Introduction</a:t>
            </a:r>
            <a:endParaRPr lang="LID4096" dirty="0"/>
          </a:p>
        </p:txBody>
      </p:sp>
      <p:sp>
        <p:nvSpPr>
          <p:cNvPr id="3" name="Subtitle 2">
            <a:extLst>
              <a:ext uri="{FF2B5EF4-FFF2-40B4-BE49-F238E27FC236}">
                <a16:creationId xmlns:a16="http://schemas.microsoft.com/office/drawing/2014/main" id="{DCF3450D-A67E-59F9-0A11-A6D8CC33A34A}"/>
              </a:ext>
            </a:extLst>
          </p:cNvPr>
          <p:cNvSpPr>
            <a:spLocks noGrp="1"/>
          </p:cNvSpPr>
          <p:nvPr>
            <p:ph type="subTitle" idx="1"/>
          </p:nvPr>
        </p:nvSpPr>
        <p:spPr>
          <a:xfrm>
            <a:off x="950792" y="2514600"/>
            <a:ext cx="3209017" cy="970952"/>
          </a:xfrm>
        </p:spPr>
        <p:txBody>
          <a:bodyPr>
            <a:normAutofit/>
          </a:bodyPr>
          <a:lstStyle/>
          <a:p>
            <a:pPr marL="342900" indent="-342900">
              <a:lnSpc>
                <a:spcPct val="110000"/>
              </a:lnSpc>
              <a:buFont typeface="Arial" panose="020B0604020202020204" pitchFamily="34" charset="0"/>
              <a:buChar char="•"/>
            </a:pPr>
            <a:r>
              <a:rPr lang="en-GB" sz="1600"/>
              <a:t>Getting to know each other</a:t>
            </a:r>
          </a:p>
          <a:p>
            <a:pPr marL="342900" indent="-342900">
              <a:lnSpc>
                <a:spcPct val="110000"/>
              </a:lnSpc>
              <a:buFont typeface="Arial" panose="020B0604020202020204" pitchFamily="34" charset="0"/>
              <a:buChar char="•"/>
            </a:pPr>
            <a:r>
              <a:rPr lang="en-GB" sz="1600"/>
              <a:t>What is DH?</a:t>
            </a:r>
            <a:endParaRPr lang="LID4096" sz="1600"/>
          </a:p>
        </p:txBody>
      </p:sp>
      <p:sp>
        <p:nvSpPr>
          <p:cNvPr id="22" name="Freeform: Shape 21">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9060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314DAE-3781-6875-6F2C-9D313A17BE61}"/>
              </a:ext>
            </a:extLst>
          </p:cNvPr>
          <p:cNvSpPr>
            <a:spLocks noGrp="1"/>
          </p:cNvSpPr>
          <p:nvPr>
            <p:ph type="title"/>
          </p:nvPr>
        </p:nvSpPr>
        <p:spPr>
          <a:xfrm>
            <a:off x="1066801" y="1143000"/>
            <a:ext cx="5029199" cy="1061720"/>
          </a:xfrm>
        </p:spPr>
        <p:txBody>
          <a:bodyPr anchor="t">
            <a:normAutofit/>
          </a:bodyPr>
          <a:lstStyle/>
          <a:p>
            <a:r>
              <a:rPr lang="en-GB" dirty="0"/>
              <a:t>About me</a:t>
            </a:r>
            <a:endParaRPr lang="LID4096" dirty="0"/>
          </a:p>
        </p:txBody>
      </p:sp>
      <p:graphicFrame>
        <p:nvGraphicFramePr>
          <p:cNvPr id="5" name="Content Placeholder 2">
            <a:extLst>
              <a:ext uri="{FF2B5EF4-FFF2-40B4-BE49-F238E27FC236}">
                <a16:creationId xmlns:a16="http://schemas.microsoft.com/office/drawing/2014/main" id="{4E1C3CFA-AD14-AC50-E8A5-73872688AE39}"/>
              </a:ext>
            </a:extLst>
          </p:cNvPr>
          <p:cNvGraphicFramePr>
            <a:graphicFrameLocks noGrp="1"/>
          </p:cNvGraphicFramePr>
          <p:nvPr>
            <p:ph idx="1"/>
            <p:extLst>
              <p:ext uri="{D42A27DB-BD31-4B8C-83A1-F6EECF244321}">
                <p14:modId xmlns:p14="http://schemas.microsoft.com/office/powerpoint/2010/main" val="2265068100"/>
              </p:ext>
            </p:extLst>
          </p:nvPr>
        </p:nvGraphicFramePr>
        <p:xfrm>
          <a:off x="2860040" y="2595880"/>
          <a:ext cx="8188960" cy="3119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6738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5C9964-C583-F318-B7B6-B8B0F17A4D98}"/>
              </a:ext>
            </a:extLst>
          </p:cNvPr>
          <p:cNvPicPr>
            <a:picLocks noChangeAspect="1"/>
          </p:cNvPicPr>
          <p:nvPr/>
        </p:nvPicPr>
        <p:blipFill rotWithShape="1">
          <a:blip r:embed="rId2"/>
          <a:srcRect b="25000"/>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3726EA-1F7B-5281-BD80-8329888AC52C}"/>
              </a:ext>
            </a:extLst>
          </p:cNvPr>
          <p:cNvSpPr>
            <a:spLocks noGrp="1"/>
          </p:cNvSpPr>
          <p:nvPr>
            <p:ph type="ctrTitle"/>
          </p:nvPr>
        </p:nvSpPr>
        <p:spPr>
          <a:xfrm>
            <a:off x="950791" y="739101"/>
            <a:ext cx="4213437" cy="1772279"/>
          </a:xfrm>
        </p:spPr>
        <p:txBody>
          <a:bodyPr>
            <a:normAutofit/>
          </a:bodyPr>
          <a:lstStyle/>
          <a:p>
            <a:r>
              <a:rPr lang="en-GB" dirty="0"/>
              <a:t>How about you?</a:t>
            </a:r>
            <a:endParaRPr lang="LID4096" dirty="0"/>
          </a:p>
        </p:txBody>
      </p:sp>
      <p:sp>
        <p:nvSpPr>
          <p:cNvPr id="3" name="Subtitle 2">
            <a:extLst>
              <a:ext uri="{FF2B5EF4-FFF2-40B4-BE49-F238E27FC236}">
                <a16:creationId xmlns:a16="http://schemas.microsoft.com/office/drawing/2014/main" id="{D0590E05-DAAF-1030-BB18-011C0539D4D3}"/>
              </a:ext>
            </a:extLst>
          </p:cNvPr>
          <p:cNvSpPr>
            <a:spLocks noGrp="1"/>
          </p:cNvSpPr>
          <p:nvPr>
            <p:ph type="subTitle" idx="1"/>
          </p:nvPr>
        </p:nvSpPr>
        <p:spPr>
          <a:xfrm>
            <a:off x="950792" y="2514600"/>
            <a:ext cx="3209017" cy="970952"/>
          </a:xfrm>
        </p:spPr>
        <p:txBody>
          <a:bodyPr>
            <a:normAutofit/>
          </a:bodyPr>
          <a:lstStyle/>
          <a:p>
            <a:r>
              <a:rPr lang="en-GB" dirty="0"/>
              <a:t>Please introduce yourself! </a:t>
            </a:r>
            <a:r>
              <a:rPr lang="en-GB" dirty="0">
                <a:sym typeface="Wingdings" panose="05000000000000000000" pitchFamily="2" charset="2"/>
              </a:rPr>
              <a:t></a:t>
            </a:r>
            <a:endParaRPr lang="LID4096" dirty="0"/>
          </a:p>
        </p:txBody>
      </p:sp>
      <p:sp>
        <p:nvSpPr>
          <p:cNvPr id="13" name="Freeform: Shape 12">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649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30414-0E72-F33D-0678-3F00721FC4C5}"/>
              </a:ext>
            </a:extLst>
          </p:cNvPr>
          <p:cNvSpPr>
            <a:spLocks noGrp="1"/>
          </p:cNvSpPr>
          <p:nvPr>
            <p:ph type="title"/>
          </p:nvPr>
        </p:nvSpPr>
        <p:spPr>
          <a:xfrm>
            <a:off x="3459637" y="1132368"/>
            <a:ext cx="7703663" cy="1257300"/>
          </a:xfrm>
        </p:spPr>
        <p:txBody>
          <a:bodyPr anchor="ctr">
            <a:normAutofit/>
          </a:bodyPr>
          <a:lstStyle/>
          <a:p>
            <a:pPr algn="r"/>
            <a:r>
              <a:rPr lang="en-GB" sz="4400" dirty="0"/>
              <a:t>What is Digital Humanities?</a:t>
            </a:r>
            <a:endParaRPr lang="LID4096" sz="4400" dirty="0"/>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1BA1753-E82D-97CC-A065-49CD5D1C2C63}"/>
              </a:ext>
            </a:extLst>
          </p:cNvPr>
          <p:cNvSpPr>
            <a:spLocks noGrp="1"/>
          </p:cNvSpPr>
          <p:nvPr>
            <p:ph idx="1"/>
          </p:nvPr>
        </p:nvSpPr>
        <p:spPr>
          <a:xfrm>
            <a:off x="1066800" y="2701636"/>
            <a:ext cx="7325360" cy="3104524"/>
          </a:xfrm>
        </p:spPr>
        <p:txBody>
          <a:bodyPr>
            <a:normAutofit/>
          </a:bodyPr>
          <a:lstStyle/>
          <a:p>
            <a:r>
              <a:rPr lang="en-GB" dirty="0"/>
              <a:t>Digital Humanities research and teaching takes place at the </a:t>
            </a:r>
            <a:r>
              <a:rPr lang="en-GB" b="1" dirty="0">
                <a:solidFill>
                  <a:srgbClr val="FF0000"/>
                </a:solidFill>
              </a:rPr>
              <a:t>intersection</a:t>
            </a:r>
            <a:r>
              <a:rPr lang="en-GB" dirty="0"/>
              <a:t> of digital technologies and humanities. </a:t>
            </a:r>
          </a:p>
          <a:p>
            <a:r>
              <a:rPr lang="en-GB" dirty="0"/>
              <a:t>DH aims to produce and use applications and models that make possible new kinds of teaching and research, both in the humanities and in computer science (and its allied technologies).</a:t>
            </a:r>
          </a:p>
          <a:p>
            <a:r>
              <a:rPr lang="en-GB" dirty="0"/>
              <a:t> DH also studies the impact of these techniques on cultural heritage, memory institutions, libraries, archives and digital culture.</a:t>
            </a:r>
            <a:endParaRPr lang="LID4096" dirty="0"/>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EB26AA4-93D6-E714-7A6C-3877625DA072}"/>
              </a:ext>
            </a:extLst>
          </p:cNvPr>
          <p:cNvSpPr txBox="1"/>
          <p:nvPr/>
        </p:nvSpPr>
        <p:spPr>
          <a:xfrm>
            <a:off x="406400" y="5892800"/>
            <a:ext cx="3708400" cy="523220"/>
          </a:xfrm>
          <a:prstGeom prst="rect">
            <a:avLst/>
          </a:prstGeom>
          <a:noFill/>
        </p:spPr>
        <p:txBody>
          <a:bodyPr wrap="square" rtlCol="0">
            <a:spAutoFit/>
          </a:bodyPr>
          <a:lstStyle/>
          <a:p>
            <a:r>
              <a:rPr lang="en-GB" sz="1400" b="1" dirty="0"/>
              <a:t>Source: </a:t>
            </a:r>
            <a:r>
              <a:rPr lang="en-US" sz="1400" dirty="0">
                <a:hlinkClick r:id="rId2"/>
              </a:rPr>
              <a:t>DigitalHumanities-Melissa-version3 (ucl.ac.uk)</a:t>
            </a:r>
            <a:endParaRPr lang="LID4096" sz="1400" dirty="0"/>
          </a:p>
        </p:txBody>
      </p:sp>
    </p:spTree>
    <p:extLst>
      <p:ext uri="{BB962C8B-B14F-4D97-AF65-F5344CB8AC3E}">
        <p14:creationId xmlns:p14="http://schemas.microsoft.com/office/powerpoint/2010/main" val="90171153"/>
      </p:ext>
    </p:extLst>
  </p:cSld>
  <p:clrMapOvr>
    <a:masterClrMapping/>
  </p:clrMapOvr>
</p:sld>
</file>

<file path=ppt/theme/theme1.xml><?xml version="1.0" encoding="utf-8"?>
<a:theme xmlns:a="http://schemas.openxmlformats.org/drawingml/2006/main" name="Swell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docProps/app.xml><?xml version="1.0" encoding="utf-8"?>
<Properties xmlns="http://schemas.openxmlformats.org/officeDocument/2006/extended-properties" xmlns:vt="http://schemas.openxmlformats.org/officeDocument/2006/docPropsVTypes">
  <TotalTime>172</TotalTime>
  <Words>2307</Words>
  <Application>Microsoft Office PowerPoint</Application>
  <PresentationFormat>Panorámica</PresentationFormat>
  <Paragraphs>218</Paragraphs>
  <Slides>43</Slides>
  <Notes>0</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43</vt:i4>
      </vt:variant>
    </vt:vector>
  </HeadingPairs>
  <TitlesOfParts>
    <vt:vector size="48" baseType="lpstr">
      <vt:lpstr>Arial</vt:lpstr>
      <vt:lpstr>Neue Haas Grotesk Text Pro</vt:lpstr>
      <vt:lpstr>Times New Roman</vt:lpstr>
      <vt:lpstr>Wingdings</vt:lpstr>
      <vt:lpstr>SwellVTI</vt:lpstr>
      <vt:lpstr>Python: for the Digital Humanities  Instructor: Elena Fernández Fernández  Zentrale Informatik, UZH</vt:lpstr>
      <vt:lpstr>Presentación de PowerPoint</vt:lpstr>
      <vt:lpstr>Syllabus</vt:lpstr>
      <vt:lpstr>DAY 1</vt:lpstr>
      <vt:lpstr>Day 1</vt:lpstr>
      <vt:lpstr>Course Introduction</vt:lpstr>
      <vt:lpstr>About me</vt:lpstr>
      <vt:lpstr>How about you?</vt:lpstr>
      <vt:lpstr>What is Digital Humanities?</vt:lpstr>
      <vt:lpstr>Steps to follow in a Digital Humanitiets Project</vt:lpstr>
      <vt:lpstr>What this course is about</vt:lpstr>
      <vt:lpstr>Some course tips</vt:lpstr>
      <vt:lpstr>1. Data Acquisition</vt:lpstr>
      <vt:lpstr>What is webscraping?</vt:lpstr>
      <vt:lpstr>Presentación de PowerPoint</vt:lpstr>
      <vt:lpstr>DAY 2</vt:lpstr>
      <vt:lpstr>Day 2</vt:lpstr>
      <vt:lpstr>Cleaning and pre-processing data</vt:lpstr>
      <vt:lpstr>Customized process</vt:lpstr>
      <vt:lpstr>NLTK</vt:lpstr>
      <vt:lpstr>Our choices</vt:lpstr>
      <vt:lpstr>DAY 3</vt:lpstr>
      <vt:lpstr>Day 3</vt:lpstr>
      <vt:lpstr>Information Extraction</vt:lpstr>
      <vt:lpstr>Information Extraction Architecture</vt:lpstr>
      <vt:lpstr>Presentación de PowerPoint</vt:lpstr>
      <vt:lpstr>Part of Speech Tagging (POS)</vt:lpstr>
      <vt:lpstr>Chunking</vt:lpstr>
      <vt:lpstr>NER </vt:lpstr>
      <vt:lpstr>Problems with NER</vt:lpstr>
      <vt:lpstr>Spacy vs NLTK</vt:lpstr>
      <vt:lpstr>Spacy</vt:lpstr>
      <vt:lpstr>Spacy NER</vt:lpstr>
      <vt:lpstr>DAY 4</vt:lpstr>
      <vt:lpstr>Day 4 </vt:lpstr>
      <vt:lpstr>What is Geospatial Analysis?</vt:lpstr>
      <vt:lpstr>Exercises</vt:lpstr>
      <vt:lpstr>What is Network Analysis?</vt:lpstr>
      <vt:lpstr>What are socio centric networks?</vt:lpstr>
      <vt:lpstr>Exercises</vt:lpstr>
      <vt:lpstr>Presentación de PowerPoint</vt:lpstr>
      <vt:lpstr>What now? </vt:lpstr>
      <vt:lpstr>Thank you very much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the Digital Humanities  Instructor: Elena Fernández Fernández  Zentrale Informatik, UZH</dc:title>
  <dc:creator>Elena Fernandez</dc:creator>
  <cp:lastModifiedBy>Elena Fernandez Fernandez</cp:lastModifiedBy>
  <cp:revision>24</cp:revision>
  <dcterms:created xsi:type="dcterms:W3CDTF">2024-02-01T23:15:01Z</dcterms:created>
  <dcterms:modified xsi:type="dcterms:W3CDTF">2024-05-05T13:59:38Z</dcterms:modified>
</cp:coreProperties>
</file>